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61" r:id="rId4"/>
    <p:sldId id="262" r:id="rId5"/>
    <p:sldId id="263"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0" d="100"/>
          <a:sy n="110" d="100"/>
        </p:scale>
        <p:origin x="-16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EA068DD-EFAB-4A10-9325-2A3E252A44BA}" type="datetimeFigureOut">
              <a:rPr lang="en-GB" smtClean="0"/>
              <a:t>30/09/2021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71BDD2-F79B-4925-A2F8-2D72EC278F6D}"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A068DD-EFAB-4A10-9325-2A3E252A44BA}" type="datetimeFigureOut">
              <a:rPr lang="en-GB" smtClean="0"/>
              <a:t>30/09/2021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71BDD2-F79B-4925-A2F8-2D72EC278F6D}"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A068DD-EFAB-4A10-9325-2A3E252A44BA}" type="datetimeFigureOut">
              <a:rPr lang="en-GB" smtClean="0"/>
              <a:t>30/09/2021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71BDD2-F79B-4925-A2F8-2D72EC278F6D}" type="slidenum">
              <a:rPr lang="en-GB" smtClean="0"/>
              <a:t>‹#›</a:t>
            </a:fld>
            <a:endParaRPr lang="en-GB"/>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4354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A068DD-EFAB-4A10-9325-2A3E252A44BA}" type="datetimeFigureOut">
              <a:rPr lang="en-GB" smtClean="0"/>
              <a:t>30/09/2021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71BDD2-F79B-4925-A2F8-2D72EC278F6D}" type="slidenum">
              <a:rPr lang="en-GB" smtClean="0"/>
              <a:t>‹#›</a:t>
            </a:fld>
            <a:endParaRPr lang="en-GB"/>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A068DD-EFAB-4A10-9325-2A3E252A44BA}" type="datetimeFigureOut">
              <a:rPr lang="en-GB" smtClean="0"/>
              <a:t>30/09/2021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71BDD2-F79B-4925-A2F8-2D72EC278F6D}"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EA068DD-EFAB-4A10-9325-2A3E252A44BA}" type="datetimeFigureOut">
              <a:rPr lang="en-GB" smtClean="0"/>
              <a:t>30/09/2021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71BDD2-F79B-4925-A2F8-2D72EC278F6D}" type="slidenum">
              <a:rPr lang="en-GB" smtClean="0"/>
              <a:t>‹#›</a:t>
            </a:fld>
            <a:endParaRPr lang="en-GB"/>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EA068DD-EFAB-4A10-9325-2A3E252A44BA}" type="datetimeFigureOut">
              <a:rPr lang="en-GB" smtClean="0"/>
              <a:t>30/09/2021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171BDD2-F79B-4925-A2F8-2D72EC278F6D}"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A068DD-EFAB-4A10-9325-2A3E252A44BA}" type="datetimeFigureOut">
              <a:rPr lang="en-GB" smtClean="0"/>
              <a:t>30/09/2021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171BDD2-F79B-4925-A2F8-2D72EC278F6D}"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EA068DD-EFAB-4A10-9325-2A3E252A44BA}" type="datetimeFigureOut">
              <a:rPr lang="en-GB" smtClean="0"/>
              <a:t>30/09/2021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171BDD2-F79B-4925-A2F8-2D72EC278F6D}"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EA068DD-EFAB-4A10-9325-2A3E252A44BA}" type="datetimeFigureOut">
              <a:rPr lang="en-GB" smtClean="0"/>
              <a:t>30/09/2021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71BDD2-F79B-4925-A2F8-2D72EC278F6D}" type="slidenum">
              <a:rPr lang="en-GB" smtClean="0"/>
              <a:t>‹#›</a:t>
            </a:fld>
            <a:endParaRPr lang="en-GB"/>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A068DD-EFAB-4A10-9325-2A3E252A44BA}" type="datetimeFigureOut">
              <a:rPr lang="en-GB" smtClean="0"/>
              <a:t>30/09/2021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71BDD2-F79B-4925-A2F8-2D72EC278F6D}" type="slidenum">
              <a:rPr lang="en-GB" smtClean="0"/>
              <a:t>‹#›</a:t>
            </a:fld>
            <a:endParaRPr lang="en-GB"/>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2EA068DD-EFAB-4A10-9325-2A3E252A44BA}" type="datetimeFigureOut">
              <a:rPr lang="en-GB" smtClean="0"/>
              <a:t>30/09/2021</a:t>
            </a:fld>
            <a:endParaRPr lang="en-GB"/>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GB"/>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1171BDD2-F79B-4925-A2F8-2D72EC278F6D}" type="slidenum">
              <a:rPr lang="en-GB" smtClean="0"/>
              <a:t>‹#›</a:t>
            </a:fld>
            <a:endParaRPr lang="en-GB"/>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Liverpool Clinical Laboratories </a:t>
            </a:r>
            <a:br>
              <a:rPr lang="en-GB" dirty="0" smtClean="0"/>
            </a:br>
            <a:r>
              <a:rPr lang="en-GB" dirty="0" smtClean="0"/>
              <a:t>COVID LAMP Laboratory</a:t>
            </a:r>
            <a:endParaRPr lang="en-GB" dirty="0"/>
          </a:p>
        </p:txBody>
      </p:sp>
      <p:sp>
        <p:nvSpPr>
          <p:cNvPr id="3" name="Subtitle 2"/>
          <p:cNvSpPr>
            <a:spLocks noGrp="1"/>
          </p:cNvSpPr>
          <p:nvPr>
            <p:ph type="subTitle" idx="1"/>
          </p:nvPr>
        </p:nvSpPr>
        <p:spPr/>
        <p:txBody>
          <a:bodyPr>
            <a:normAutofit/>
          </a:bodyPr>
          <a:lstStyle/>
          <a:p>
            <a:r>
              <a:rPr lang="en-GB" dirty="0" smtClean="0"/>
              <a:t>Emma Larne</a:t>
            </a:r>
          </a:p>
          <a:p>
            <a:r>
              <a:rPr lang="en-GB" dirty="0"/>
              <a:t>&amp;</a:t>
            </a:r>
            <a:r>
              <a:rPr lang="en-GB" dirty="0" smtClean="0"/>
              <a:t/>
            </a:r>
            <a:br>
              <a:rPr lang="en-GB" dirty="0" smtClean="0"/>
            </a:br>
            <a:r>
              <a:rPr lang="en-GB" dirty="0" smtClean="0"/>
              <a:t>Hannah Williams</a:t>
            </a:r>
          </a:p>
          <a:p>
            <a:r>
              <a:rPr lang="en-GB" dirty="0" smtClean="0"/>
              <a:t>Laboratory Operational Managers</a:t>
            </a:r>
            <a:endParaRPr lang="en-GB" dirty="0"/>
          </a:p>
        </p:txBody>
      </p:sp>
    </p:spTree>
    <p:extLst>
      <p:ext uri="{BB962C8B-B14F-4D97-AF65-F5344CB8AC3E}">
        <p14:creationId xmlns:p14="http://schemas.microsoft.com/office/powerpoint/2010/main" val="2120987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251520" y="908720"/>
            <a:ext cx="4225335" cy="5328592"/>
          </a:xfrm>
        </p:spPr>
        <p:txBody>
          <a:bodyPr>
            <a:noAutofit/>
          </a:bodyPr>
          <a:lstStyle/>
          <a:p>
            <a:pPr marL="0" indent="0">
              <a:buNone/>
            </a:pPr>
            <a:r>
              <a:rPr lang="en-GB" sz="1800" dirty="0" smtClean="0"/>
              <a:t>In December 2020, Liverpool </a:t>
            </a:r>
            <a:r>
              <a:rPr lang="en-GB" sz="1800" dirty="0"/>
              <a:t>Clinical Laboratories were invited to validate a new test for </a:t>
            </a:r>
            <a:r>
              <a:rPr lang="en-GB" sz="1800" dirty="0" smtClean="0"/>
              <a:t>COVID-19 </a:t>
            </a:r>
            <a:r>
              <a:rPr lang="en-GB" sz="1800" dirty="0"/>
              <a:t>which utilized a </a:t>
            </a:r>
            <a:r>
              <a:rPr lang="en-GB" sz="1800" dirty="0" smtClean="0"/>
              <a:t>new technology</a:t>
            </a:r>
            <a:r>
              <a:rPr lang="en-GB" sz="1800" dirty="0"/>
              <a:t>: The </a:t>
            </a:r>
            <a:r>
              <a:rPr lang="en-GB" sz="1800" dirty="0" err="1"/>
              <a:t>OptiGene</a:t>
            </a:r>
            <a:r>
              <a:rPr lang="en-GB" sz="1800" dirty="0"/>
              <a:t> RT-LAMP (loop-mediated isothermal amplification) test</a:t>
            </a:r>
            <a:r>
              <a:rPr lang="en-GB" sz="1800" dirty="0" smtClean="0"/>
              <a:t>. This test was to be used for the asymptomatic screening of COVID-19 for NHS staff.  </a:t>
            </a:r>
            <a:br>
              <a:rPr lang="en-GB" sz="1800" dirty="0" smtClean="0"/>
            </a:br>
            <a:r>
              <a:rPr lang="en-GB" sz="1800" dirty="0" smtClean="0"/>
              <a:t>Fast </a:t>
            </a:r>
            <a:r>
              <a:rPr lang="en-GB" sz="1800" dirty="0"/>
              <a:t>forward </a:t>
            </a:r>
            <a:r>
              <a:rPr lang="en-GB" sz="1800" dirty="0" smtClean="0"/>
              <a:t>10 </a:t>
            </a:r>
            <a:r>
              <a:rPr lang="en-GB" sz="1800" dirty="0"/>
              <a:t>months, </a:t>
            </a:r>
            <a:r>
              <a:rPr lang="en-GB" sz="1800" dirty="0" smtClean="0"/>
              <a:t>and there </a:t>
            </a:r>
            <a:r>
              <a:rPr lang="en-GB" sz="1800" dirty="0"/>
              <a:t>is now a </a:t>
            </a:r>
            <a:r>
              <a:rPr lang="en-GB" sz="1800" dirty="0" smtClean="0"/>
              <a:t>fully operational laboratory based in the Liverpool School of Tropical Medicines Accelerator Building. The laboratory processes close to 10,000 samples per week for the entire Cheshire and Merseyside Region. Whilst also providing a crucial service, the </a:t>
            </a:r>
            <a:r>
              <a:rPr lang="en-GB" sz="1800" dirty="0"/>
              <a:t>national statistics show that it is the most efficient and productive service of its type in the </a:t>
            </a:r>
            <a:r>
              <a:rPr lang="en-GB" sz="1800" dirty="0" smtClean="0"/>
              <a:t>country. Processing the most samples per week with excellent turn around times. </a:t>
            </a:r>
            <a:endParaRPr lang="en-GB" sz="18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497" y="5213173"/>
            <a:ext cx="3854606" cy="1528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888"/>
          <a:stretch/>
        </p:blipFill>
        <p:spPr bwMode="auto">
          <a:xfrm>
            <a:off x="6571800" y="3540190"/>
            <a:ext cx="2113105" cy="1580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73" r="20434"/>
          <a:stretch/>
        </p:blipFill>
        <p:spPr bwMode="auto">
          <a:xfrm>
            <a:off x="4461784" y="3204482"/>
            <a:ext cx="1994930" cy="1916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9520" t="22161" r="9867" b="22770"/>
          <a:stretch/>
        </p:blipFill>
        <p:spPr bwMode="auto">
          <a:xfrm>
            <a:off x="6876256" y="1556792"/>
            <a:ext cx="1534733" cy="1859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61784" y="1556792"/>
            <a:ext cx="2287967" cy="1525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822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xmlns="" id="{7F5D33A3-5F21-C44D-9664-86221C7969F6}"/>
              </a:ext>
            </a:extLst>
          </p:cNvPr>
          <p:cNvSpPr>
            <a:spLocks noChangeArrowheads="1"/>
          </p:cNvSpPr>
          <p:nvPr/>
        </p:nvSpPr>
        <p:spPr bwMode="auto">
          <a:xfrm>
            <a:off x="1118507" y="1703840"/>
            <a:ext cx="5781966" cy="953025"/>
          </a:xfrm>
          <a:prstGeom prst="rect">
            <a:avLst/>
          </a:prstGeom>
          <a:solidFill>
            <a:schemeClr val="accent2">
              <a:lumMod val="40000"/>
              <a:lumOff val="60000"/>
            </a:schemeClr>
          </a:solidFill>
          <a:ln>
            <a:noFill/>
          </a:ln>
          <a:effectLst/>
        </p:spPr>
        <p:txBody>
          <a:bodyPr wrap="none" lIns="38405" tIns="19202" rIns="38405" bIns="19202" anchor="ctr"/>
          <a:lstStyle/>
          <a:p>
            <a:endParaRPr lang="en-US" sz="2700"/>
          </a:p>
        </p:txBody>
      </p:sp>
      <p:sp>
        <p:nvSpPr>
          <p:cNvPr id="5" name="Freeform 3">
            <a:extLst>
              <a:ext uri="{FF2B5EF4-FFF2-40B4-BE49-F238E27FC236}">
                <a16:creationId xmlns:a16="http://schemas.microsoft.com/office/drawing/2014/main" xmlns="" id="{99692E03-6E00-D444-8051-262D2C5974F3}"/>
              </a:ext>
            </a:extLst>
          </p:cNvPr>
          <p:cNvSpPr>
            <a:spLocks noChangeArrowheads="1"/>
          </p:cNvSpPr>
          <p:nvPr/>
        </p:nvSpPr>
        <p:spPr bwMode="auto">
          <a:xfrm>
            <a:off x="1112052" y="1803654"/>
            <a:ext cx="609875" cy="744294"/>
          </a:xfrm>
          <a:custGeom>
            <a:avLst/>
            <a:gdLst>
              <a:gd name="T0" fmla="*/ 487 w 1307"/>
              <a:gd name="T1" fmla="*/ 218 h 1195"/>
              <a:gd name="T2" fmla="*/ 0 w 1307"/>
              <a:gd name="T3" fmla="*/ 218 h 1195"/>
              <a:gd name="T4" fmla="*/ 0 w 1307"/>
              <a:gd name="T5" fmla="*/ 979 h 1195"/>
              <a:gd name="T6" fmla="*/ 487 w 1307"/>
              <a:gd name="T7" fmla="*/ 979 h 1195"/>
              <a:gd name="T8" fmla="*/ 487 w 1307"/>
              <a:gd name="T9" fmla="*/ 979 h 1195"/>
              <a:gd name="T10" fmla="*/ 520 w 1307"/>
              <a:gd name="T11" fmla="*/ 1012 h 1195"/>
              <a:gd name="T12" fmla="*/ 520 w 1307"/>
              <a:gd name="T13" fmla="*/ 1150 h 1195"/>
              <a:gd name="T14" fmla="*/ 520 w 1307"/>
              <a:gd name="T15" fmla="*/ 1150 h 1195"/>
              <a:gd name="T16" fmla="*/ 576 w 1307"/>
              <a:gd name="T17" fmla="*/ 1177 h 1195"/>
              <a:gd name="T18" fmla="*/ 1289 w 1307"/>
              <a:gd name="T19" fmla="*/ 624 h 1195"/>
              <a:gd name="T20" fmla="*/ 1289 w 1307"/>
              <a:gd name="T21" fmla="*/ 624 h 1195"/>
              <a:gd name="T22" fmla="*/ 1289 w 1307"/>
              <a:gd name="T23" fmla="*/ 570 h 1195"/>
              <a:gd name="T24" fmla="*/ 576 w 1307"/>
              <a:gd name="T25" fmla="*/ 17 h 1195"/>
              <a:gd name="T26" fmla="*/ 576 w 1307"/>
              <a:gd name="T27" fmla="*/ 17 h 1195"/>
              <a:gd name="T28" fmla="*/ 520 w 1307"/>
              <a:gd name="T29" fmla="*/ 44 h 1195"/>
              <a:gd name="T30" fmla="*/ 520 w 1307"/>
              <a:gd name="T31" fmla="*/ 184 h 1195"/>
              <a:gd name="T32" fmla="*/ 520 w 1307"/>
              <a:gd name="T33" fmla="*/ 184 h 1195"/>
              <a:gd name="T34" fmla="*/ 487 w 1307"/>
              <a:gd name="T35" fmla="*/ 218 h 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7" h="1195">
                <a:moveTo>
                  <a:pt x="487" y="218"/>
                </a:moveTo>
                <a:lnTo>
                  <a:pt x="0" y="218"/>
                </a:lnTo>
                <a:lnTo>
                  <a:pt x="0" y="979"/>
                </a:lnTo>
                <a:lnTo>
                  <a:pt x="487" y="979"/>
                </a:lnTo>
                <a:lnTo>
                  <a:pt x="487" y="979"/>
                </a:lnTo>
                <a:cubicBezTo>
                  <a:pt x="506" y="979"/>
                  <a:pt x="520" y="994"/>
                  <a:pt x="520" y="1012"/>
                </a:cubicBezTo>
                <a:lnTo>
                  <a:pt x="520" y="1150"/>
                </a:lnTo>
                <a:lnTo>
                  <a:pt x="520" y="1150"/>
                </a:lnTo>
                <a:cubicBezTo>
                  <a:pt x="520" y="1178"/>
                  <a:pt x="553" y="1194"/>
                  <a:pt x="576" y="1177"/>
                </a:cubicBezTo>
                <a:lnTo>
                  <a:pt x="1289" y="624"/>
                </a:lnTo>
                <a:lnTo>
                  <a:pt x="1289" y="624"/>
                </a:lnTo>
                <a:cubicBezTo>
                  <a:pt x="1306" y="610"/>
                  <a:pt x="1306" y="584"/>
                  <a:pt x="1289" y="570"/>
                </a:cubicBezTo>
                <a:lnTo>
                  <a:pt x="576" y="17"/>
                </a:lnTo>
                <a:lnTo>
                  <a:pt x="576" y="17"/>
                </a:lnTo>
                <a:cubicBezTo>
                  <a:pt x="553" y="0"/>
                  <a:pt x="520" y="16"/>
                  <a:pt x="520" y="44"/>
                </a:cubicBezTo>
                <a:lnTo>
                  <a:pt x="520" y="184"/>
                </a:lnTo>
                <a:lnTo>
                  <a:pt x="520" y="184"/>
                </a:lnTo>
                <a:cubicBezTo>
                  <a:pt x="520" y="203"/>
                  <a:pt x="506" y="218"/>
                  <a:pt x="487" y="218"/>
                </a:cubicBezTo>
              </a:path>
            </a:pathLst>
          </a:custGeom>
          <a:solidFill>
            <a:schemeClr val="bg1"/>
          </a:solidFill>
          <a:ln>
            <a:noFill/>
          </a:ln>
          <a:effectLst/>
        </p:spPr>
        <p:txBody>
          <a:bodyPr wrap="none" lIns="38405" tIns="19202" rIns="38405" bIns="19202" anchor="ctr"/>
          <a:lstStyle/>
          <a:p>
            <a:endParaRPr lang="en-US" sz="2700"/>
          </a:p>
        </p:txBody>
      </p:sp>
      <p:sp>
        <p:nvSpPr>
          <p:cNvPr id="25" name="Subtitle 2">
            <a:extLst>
              <a:ext uri="{FF2B5EF4-FFF2-40B4-BE49-F238E27FC236}">
                <a16:creationId xmlns:a16="http://schemas.microsoft.com/office/drawing/2014/main" xmlns="" id="{91B9C561-4E92-A442-8A93-B29F67CE4A8C}"/>
              </a:ext>
            </a:extLst>
          </p:cNvPr>
          <p:cNvSpPr txBox="1">
            <a:spLocks/>
          </p:cNvSpPr>
          <p:nvPr/>
        </p:nvSpPr>
        <p:spPr>
          <a:xfrm>
            <a:off x="1721927" y="1872423"/>
            <a:ext cx="5015450" cy="808220"/>
          </a:xfrm>
          <a:prstGeom prst="rect">
            <a:avLst/>
          </a:prstGeom>
        </p:spPr>
        <p:txBody>
          <a:bodyPr vert="horz" wrap="square" lIns="38405" tIns="19202" rIns="38405" bIns="192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US" sz="1400" dirty="0" smtClean="0">
                <a:solidFill>
                  <a:schemeClr val="bg1"/>
                </a:solidFill>
                <a:latin typeface="Lato Light" panose="020F0502020204030203" pitchFamily="34" charset="0"/>
                <a:ea typeface="Lato Light" panose="020F0502020204030203" pitchFamily="34" charset="0"/>
                <a:cs typeface="Mukta ExtraLight" panose="020B0000000000000000" pitchFamily="34" charset="77"/>
              </a:rPr>
              <a:t>Finding the </a:t>
            </a:r>
            <a:r>
              <a:rPr lang="en-US" sz="1400" dirty="0" smtClean="0">
                <a:solidFill>
                  <a:schemeClr val="bg1"/>
                </a:solidFill>
                <a:latin typeface="Lato Light" panose="020F0502020204030203" pitchFamily="34" charset="0"/>
                <a:ea typeface="Lato Light" panose="020F0502020204030203" pitchFamily="34" charset="0"/>
                <a:cs typeface="Mukta ExtraLight" panose="020B0000000000000000" pitchFamily="34" charset="77"/>
              </a:rPr>
              <a:t>right </a:t>
            </a:r>
            <a:r>
              <a:rPr lang="en-US" sz="1400" dirty="0" smtClean="0">
                <a:solidFill>
                  <a:schemeClr val="bg1"/>
                </a:solidFill>
                <a:latin typeface="Lato Light" panose="020F0502020204030203" pitchFamily="34" charset="0"/>
                <a:ea typeface="Lato Light" panose="020F0502020204030203" pitchFamily="34" charset="0"/>
                <a:cs typeface="Mukta ExtraLight" panose="020B0000000000000000" pitchFamily="34" charset="77"/>
              </a:rPr>
              <a:t>location for the laboratory was crucial as the space required was very specific. With the assistant of the Liverpool School of Tropical Medicine, the LAMP laboratory found it’s home in the Accelerator Building.</a:t>
            </a:r>
            <a:endParaRPr lang="en-US" sz="14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26" name="TextBox 25">
            <a:extLst>
              <a:ext uri="{FF2B5EF4-FFF2-40B4-BE49-F238E27FC236}">
                <a16:creationId xmlns:a16="http://schemas.microsoft.com/office/drawing/2014/main" xmlns="" id="{E2424E18-46BF-1641-BF1A-D3DA8F0FD33D}"/>
              </a:ext>
            </a:extLst>
          </p:cNvPr>
          <p:cNvSpPr txBox="1"/>
          <p:nvPr/>
        </p:nvSpPr>
        <p:spPr>
          <a:xfrm>
            <a:off x="1701793" y="1676543"/>
            <a:ext cx="800515" cy="254223"/>
          </a:xfrm>
          <a:prstGeom prst="rect">
            <a:avLst/>
          </a:prstGeom>
          <a:noFill/>
        </p:spPr>
        <p:txBody>
          <a:bodyPr wrap="none" lIns="38405" tIns="19202" rIns="38405" bIns="19202" rtlCol="0" anchor="b" anchorCtr="0">
            <a:spAutoFit/>
          </a:bodyPr>
          <a:lstStyle/>
          <a:p>
            <a:r>
              <a:rPr lang="en-US" sz="1400" b="1" dirty="0" smtClean="0">
                <a:solidFill>
                  <a:schemeClr val="bg1"/>
                </a:solidFill>
                <a:latin typeface="Poppins" pitchFamily="2" charset="77"/>
                <a:ea typeface="League Spartan" charset="0"/>
                <a:cs typeface="Poppins" pitchFamily="2" charset="77"/>
              </a:rPr>
              <a:t>Location</a:t>
            </a:r>
            <a:endParaRPr lang="en-US" sz="1400" b="1" dirty="0">
              <a:solidFill>
                <a:schemeClr val="bg1"/>
              </a:solidFill>
              <a:latin typeface="Poppins" pitchFamily="2" charset="77"/>
              <a:ea typeface="League Spartan" charset="0"/>
              <a:cs typeface="Poppins" pitchFamily="2" charset="77"/>
            </a:endParaRPr>
          </a:p>
        </p:txBody>
      </p:sp>
      <p:sp>
        <p:nvSpPr>
          <p:cNvPr id="6" name="Rectangle 5">
            <a:extLst>
              <a:ext uri="{FF2B5EF4-FFF2-40B4-BE49-F238E27FC236}">
                <a16:creationId xmlns:a16="http://schemas.microsoft.com/office/drawing/2014/main" xmlns="" id="{6D0119C0-884D-1B41-B575-2E3DAC018950}"/>
              </a:ext>
            </a:extLst>
          </p:cNvPr>
          <p:cNvSpPr>
            <a:spLocks noChangeArrowheads="1"/>
          </p:cNvSpPr>
          <p:nvPr/>
        </p:nvSpPr>
        <p:spPr bwMode="auto">
          <a:xfrm>
            <a:off x="1547664" y="2857156"/>
            <a:ext cx="5904656" cy="1038354"/>
          </a:xfrm>
          <a:prstGeom prst="rect">
            <a:avLst/>
          </a:prstGeom>
          <a:solidFill>
            <a:schemeClr val="accent2">
              <a:lumMod val="60000"/>
              <a:lumOff val="40000"/>
            </a:schemeClr>
          </a:solidFill>
          <a:ln>
            <a:noFill/>
          </a:ln>
          <a:effectLst/>
        </p:spPr>
        <p:txBody>
          <a:bodyPr wrap="none" lIns="38405" tIns="19202" rIns="38405" bIns="19202" anchor="ctr"/>
          <a:lstStyle/>
          <a:p>
            <a:endParaRPr lang="en-US" sz="2700"/>
          </a:p>
        </p:txBody>
      </p:sp>
      <p:sp>
        <p:nvSpPr>
          <p:cNvPr id="7" name="Freeform 6">
            <a:extLst>
              <a:ext uri="{FF2B5EF4-FFF2-40B4-BE49-F238E27FC236}">
                <a16:creationId xmlns:a16="http://schemas.microsoft.com/office/drawing/2014/main" xmlns="" id="{5701964D-095A-9A4B-9920-E2DBFC8AD871}"/>
              </a:ext>
            </a:extLst>
          </p:cNvPr>
          <p:cNvSpPr>
            <a:spLocks noChangeArrowheads="1"/>
          </p:cNvSpPr>
          <p:nvPr/>
        </p:nvSpPr>
        <p:spPr bwMode="auto">
          <a:xfrm>
            <a:off x="1530509" y="2946283"/>
            <a:ext cx="609875" cy="744292"/>
          </a:xfrm>
          <a:custGeom>
            <a:avLst/>
            <a:gdLst>
              <a:gd name="T0" fmla="*/ 487 w 1307"/>
              <a:gd name="T1" fmla="*/ 217 h 1194"/>
              <a:gd name="T2" fmla="*/ 0 w 1307"/>
              <a:gd name="T3" fmla="*/ 217 h 1194"/>
              <a:gd name="T4" fmla="*/ 0 w 1307"/>
              <a:gd name="T5" fmla="*/ 978 h 1194"/>
              <a:gd name="T6" fmla="*/ 487 w 1307"/>
              <a:gd name="T7" fmla="*/ 978 h 1194"/>
              <a:gd name="T8" fmla="*/ 487 w 1307"/>
              <a:gd name="T9" fmla="*/ 978 h 1194"/>
              <a:gd name="T10" fmla="*/ 520 w 1307"/>
              <a:gd name="T11" fmla="*/ 1012 h 1194"/>
              <a:gd name="T12" fmla="*/ 520 w 1307"/>
              <a:gd name="T13" fmla="*/ 1150 h 1194"/>
              <a:gd name="T14" fmla="*/ 520 w 1307"/>
              <a:gd name="T15" fmla="*/ 1150 h 1194"/>
              <a:gd name="T16" fmla="*/ 576 w 1307"/>
              <a:gd name="T17" fmla="*/ 1176 h 1194"/>
              <a:gd name="T18" fmla="*/ 1289 w 1307"/>
              <a:gd name="T19" fmla="*/ 623 h 1194"/>
              <a:gd name="T20" fmla="*/ 1289 w 1307"/>
              <a:gd name="T21" fmla="*/ 623 h 1194"/>
              <a:gd name="T22" fmla="*/ 1289 w 1307"/>
              <a:gd name="T23" fmla="*/ 570 h 1194"/>
              <a:gd name="T24" fmla="*/ 576 w 1307"/>
              <a:gd name="T25" fmla="*/ 17 h 1194"/>
              <a:gd name="T26" fmla="*/ 576 w 1307"/>
              <a:gd name="T27" fmla="*/ 17 h 1194"/>
              <a:gd name="T28" fmla="*/ 520 w 1307"/>
              <a:gd name="T29" fmla="*/ 44 h 1194"/>
              <a:gd name="T30" fmla="*/ 520 w 1307"/>
              <a:gd name="T31" fmla="*/ 184 h 1194"/>
              <a:gd name="T32" fmla="*/ 520 w 1307"/>
              <a:gd name="T33" fmla="*/ 184 h 1194"/>
              <a:gd name="T34" fmla="*/ 487 w 1307"/>
              <a:gd name="T35" fmla="*/ 217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7" h="1194">
                <a:moveTo>
                  <a:pt x="487" y="217"/>
                </a:moveTo>
                <a:lnTo>
                  <a:pt x="0" y="217"/>
                </a:lnTo>
                <a:lnTo>
                  <a:pt x="0" y="978"/>
                </a:lnTo>
                <a:lnTo>
                  <a:pt x="487" y="978"/>
                </a:lnTo>
                <a:lnTo>
                  <a:pt x="487" y="978"/>
                </a:lnTo>
                <a:cubicBezTo>
                  <a:pt x="506" y="978"/>
                  <a:pt x="520" y="993"/>
                  <a:pt x="520" y="1012"/>
                </a:cubicBezTo>
                <a:lnTo>
                  <a:pt x="520" y="1150"/>
                </a:lnTo>
                <a:lnTo>
                  <a:pt x="520" y="1150"/>
                </a:lnTo>
                <a:cubicBezTo>
                  <a:pt x="520" y="1178"/>
                  <a:pt x="553" y="1193"/>
                  <a:pt x="576" y="1176"/>
                </a:cubicBezTo>
                <a:lnTo>
                  <a:pt x="1289" y="623"/>
                </a:lnTo>
                <a:lnTo>
                  <a:pt x="1289" y="623"/>
                </a:lnTo>
                <a:cubicBezTo>
                  <a:pt x="1306" y="610"/>
                  <a:pt x="1306" y="583"/>
                  <a:pt x="1289" y="570"/>
                </a:cubicBezTo>
                <a:lnTo>
                  <a:pt x="576" y="17"/>
                </a:lnTo>
                <a:lnTo>
                  <a:pt x="576" y="17"/>
                </a:lnTo>
                <a:cubicBezTo>
                  <a:pt x="553" y="0"/>
                  <a:pt x="520" y="15"/>
                  <a:pt x="520" y="44"/>
                </a:cubicBezTo>
                <a:lnTo>
                  <a:pt x="520" y="184"/>
                </a:lnTo>
                <a:lnTo>
                  <a:pt x="520" y="184"/>
                </a:lnTo>
                <a:cubicBezTo>
                  <a:pt x="520" y="203"/>
                  <a:pt x="506" y="217"/>
                  <a:pt x="487" y="217"/>
                </a:cubicBezTo>
              </a:path>
            </a:pathLst>
          </a:custGeom>
          <a:solidFill>
            <a:schemeClr val="bg1"/>
          </a:solidFill>
          <a:ln>
            <a:noFill/>
          </a:ln>
          <a:effectLst/>
        </p:spPr>
        <p:txBody>
          <a:bodyPr wrap="none" lIns="38405" tIns="19202" rIns="38405" bIns="19202" anchor="ctr"/>
          <a:lstStyle/>
          <a:p>
            <a:endParaRPr lang="en-US" sz="2700"/>
          </a:p>
        </p:txBody>
      </p:sp>
      <p:sp>
        <p:nvSpPr>
          <p:cNvPr id="29" name="Subtitle 2">
            <a:extLst>
              <a:ext uri="{FF2B5EF4-FFF2-40B4-BE49-F238E27FC236}">
                <a16:creationId xmlns:a16="http://schemas.microsoft.com/office/drawing/2014/main" xmlns="" id="{203BBA6B-43BA-2242-835D-FD81E3156B12}"/>
              </a:ext>
            </a:extLst>
          </p:cNvPr>
          <p:cNvSpPr txBox="1">
            <a:spLocks/>
          </p:cNvSpPr>
          <p:nvPr/>
        </p:nvSpPr>
        <p:spPr>
          <a:xfrm>
            <a:off x="2169268" y="3087290"/>
            <a:ext cx="5133358" cy="808220"/>
          </a:xfrm>
          <a:prstGeom prst="rect">
            <a:avLst/>
          </a:prstGeom>
        </p:spPr>
        <p:txBody>
          <a:bodyPr vert="horz" wrap="square" lIns="38405" tIns="19202" rIns="38405" bIns="192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US" sz="1400" dirty="0" smtClean="0">
                <a:solidFill>
                  <a:schemeClr val="bg1"/>
                </a:solidFill>
                <a:latin typeface="Lato Light" panose="020F0502020204030203" pitchFamily="34" charset="0"/>
                <a:ea typeface="Lato Light" panose="020F0502020204030203" pitchFamily="34" charset="0"/>
                <a:cs typeface="Mukta ExtraLight" panose="020B0000000000000000" pitchFamily="34" charset="77"/>
              </a:rPr>
              <a:t>The next stage was to kit the empty laboratory space with the necessary equipment. Our partners at the Department of Health and Social Care supplied all of the analytical equipment and consumables needed for the department</a:t>
            </a:r>
            <a:endParaRPr lang="en-US" sz="14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30" name="TextBox 29">
            <a:extLst>
              <a:ext uri="{FF2B5EF4-FFF2-40B4-BE49-F238E27FC236}">
                <a16:creationId xmlns:a16="http://schemas.microsoft.com/office/drawing/2014/main" xmlns="" id="{F03C11DA-F8A1-D344-A40C-615AA3814890}"/>
              </a:ext>
            </a:extLst>
          </p:cNvPr>
          <p:cNvSpPr txBox="1"/>
          <p:nvPr/>
        </p:nvSpPr>
        <p:spPr>
          <a:xfrm>
            <a:off x="2169268" y="2861928"/>
            <a:ext cx="1956280" cy="254223"/>
          </a:xfrm>
          <a:prstGeom prst="rect">
            <a:avLst/>
          </a:prstGeom>
          <a:noFill/>
        </p:spPr>
        <p:txBody>
          <a:bodyPr wrap="none" lIns="38405" tIns="19202" rIns="38405" bIns="19202" rtlCol="0" anchor="b" anchorCtr="0">
            <a:spAutoFit/>
          </a:bodyPr>
          <a:lstStyle/>
          <a:p>
            <a:r>
              <a:rPr lang="en-US" sz="1400" b="1" dirty="0" smtClean="0">
                <a:solidFill>
                  <a:schemeClr val="bg1"/>
                </a:solidFill>
                <a:latin typeface="Poppins" pitchFamily="2" charset="77"/>
                <a:ea typeface="League Spartan" charset="0"/>
                <a:cs typeface="Poppins" pitchFamily="2" charset="77"/>
              </a:rPr>
              <a:t>Kitting the Laboratory</a:t>
            </a:r>
            <a:endParaRPr lang="en-US" sz="1400" b="1" dirty="0">
              <a:solidFill>
                <a:schemeClr val="bg1"/>
              </a:solidFill>
              <a:latin typeface="Poppins" pitchFamily="2" charset="77"/>
              <a:ea typeface="League Spartan" charset="0"/>
              <a:cs typeface="Poppins" pitchFamily="2" charset="77"/>
            </a:endParaRPr>
          </a:p>
        </p:txBody>
      </p:sp>
      <p:sp>
        <p:nvSpPr>
          <p:cNvPr id="8" name="Freeform 11">
            <a:extLst>
              <a:ext uri="{FF2B5EF4-FFF2-40B4-BE49-F238E27FC236}">
                <a16:creationId xmlns:a16="http://schemas.microsoft.com/office/drawing/2014/main" xmlns="" id="{DEE10597-5982-B140-B9DE-594F3A6C6348}"/>
              </a:ext>
            </a:extLst>
          </p:cNvPr>
          <p:cNvSpPr>
            <a:spLocks noChangeArrowheads="1"/>
          </p:cNvSpPr>
          <p:nvPr/>
        </p:nvSpPr>
        <p:spPr bwMode="auto">
          <a:xfrm>
            <a:off x="1945390" y="4149080"/>
            <a:ext cx="6082994" cy="1010264"/>
          </a:xfrm>
          <a:prstGeom prst="rect">
            <a:avLst/>
          </a:prstGeom>
          <a:solidFill>
            <a:schemeClr val="accent2">
              <a:lumMod val="75000"/>
            </a:schemeClr>
          </a:solidFill>
          <a:ln>
            <a:noFill/>
          </a:ln>
          <a:effectLst/>
        </p:spPr>
        <p:txBody>
          <a:bodyPr wrap="none" lIns="38405" tIns="19202" rIns="38405" bIns="19202" anchor="ctr"/>
          <a:lstStyle/>
          <a:p>
            <a:endParaRPr lang="en-US" sz="2700"/>
          </a:p>
        </p:txBody>
      </p:sp>
      <p:sp>
        <p:nvSpPr>
          <p:cNvPr id="9" name="Freeform 12">
            <a:extLst>
              <a:ext uri="{FF2B5EF4-FFF2-40B4-BE49-F238E27FC236}">
                <a16:creationId xmlns:a16="http://schemas.microsoft.com/office/drawing/2014/main" xmlns="" id="{D3D77646-86D0-1C41-B11B-CBF0C3DD9891}"/>
              </a:ext>
            </a:extLst>
          </p:cNvPr>
          <p:cNvSpPr>
            <a:spLocks noChangeArrowheads="1"/>
          </p:cNvSpPr>
          <p:nvPr/>
        </p:nvSpPr>
        <p:spPr bwMode="auto">
          <a:xfrm>
            <a:off x="1942017" y="4222692"/>
            <a:ext cx="609875" cy="744292"/>
          </a:xfrm>
          <a:custGeom>
            <a:avLst/>
            <a:gdLst>
              <a:gd name="T0" fmla="*/ 487 w 1307"/>
              <a:gd name="T1" fmla="*/ 218 h 1195"/>
              <a:gd name="T2" fmla="*/ 0 w 1307"/>
              <a:gd name="T3" fmla="*/ 218 h 1195"/>
              <a:gd name="T4" fmla="*/ 0 w 1307"/>
              <a:gd name="T5" fmla="*/ 979 h 1195"/>
              <a:gd name="T6" fmla="*/ 487 w 1307"/>
              <a:gd name="T7" fmla="*/ 979 h 1195"/>
              <a:gd name="T8" fmla="*/ 487 w 1307"/>
              <a:gd name="T9" fmla="*/ 979 h 1195"/>
              <a:gd name="T10" fmla="*/ 520 w 1307"/>
              <a:gd name="T11" fmla="*/ 1012 h 1195"/>
              <a:gd name="T12" fmla="*/ 520 w 1307"/>
              <a:gd name="T13" fmla="*/ 1150 h 1195"/>
              <a:gd name="T14" fmla="*/ 520 w 1307"/>
              <a:gd name="T15" fmla="*/ 1150 h 1195"/>
              <a:gd name="T16" fmla="*/ 576 w 1307"/>
              <a:gd name="T17" fmla="*/ 1177 h 1195"/>
              <a:gd name="T18" fmla="*/ 1289 w 1307"/>
              <a:gd name="T19" fmla="*/ 624 h 1195"/>
              <a:gd name="T20" fmla="*/ 1289 w 1307"/>
              <a:gd name="T21" fmla="*/ 624 h 1195"/>
              <a:gd name="T22" fmla="*/ 1289 w 1307"/>
              <a:gd name="T23" fmla="*/ 570 h 1195"/>
              <a:gd name="T24" fmla="*/ 576 w 1307"/>
              <a:gd name="T25" fmla="*/ 17 h 1195"/>
              <a:gd name="T26" fmla="*/ 576 w 1307"/>
              <a:gd name="T27" fmla="*/ 17 h 1195"/>
              <a:gd name="T28" fmla="*/ 520 w 1307"/>
              <a:gd name="T29" fmla="*/ 44 h 1195"/>
              <a:gd name="T30" fmla="*/ 520 w 1307"/>
              <a:gd name="T31" fmla="*/ 184 h 1195"/>
              <a:gd name="T32" fmla="*/ 520 w 1307"/>
              <a:gd name="T33" fmla="*/ 184 h 1195"/>
              <a:gd name="T34" fmla="*/ 487 w 1307"/>
              <a:gd name="T35" fmla="*/ 218 h 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7" h="1195">
                <a:moveTo>
                  <a:pt x="487" y="218"/>
                </a:moveTo>
                <a:lnTo>
                  <a:pt x="0" y="218"/>
                </a:lnTo>
                <a:lnTo>
                  <a:pt x="0" y="979"/>
                </a:lnTo>
                <a:lnTo>
                  <a:pt x="487" y="979"/>
                </a:lnTo>
                <a:lnTo>
                  <a:pt x="487" y="979"/>
                </a:lnTo>
                <a:cubicBezTo>
                  <a:pt x="506" y="979"/>
                  <a:pt x="520" y="993"/>
                  <a:pt x="520" y="1012"/>
                </a:cubicBezTo>
                <a:lnTo>
                  <a:pt x="520" y="1150"/>
                </a:lnTo>
                <a:lnTo>
                  <a:pt x="520" y="1150"/>
                </a:lnTo>
                <a:cubicBezTo>
                  <a:pt x="520" y="1178"/>
                  <a:pt x="553" y="1194"/>
                  <a:pt x="576" y="1177"/>
                </a:cubicBezTo>
                <a:lnTo>
                  <a:pt x="1289" y="624"/>
                </a:lnTo>
                <a:lnTo>
                  <a:pt x="1289" y="624"/>
                </a:lnTo>
                <a:cubicBezTo>
                  <a:pt x="1306" y="610"/>
                  <a:pt x="1306" y="584"/>
                  <a:pt x="1289" y="570"/>
                </a:cubicBezTo>
                <a:lnTo>
                  <a:pt x="576" y="17"/>
                </a:lnTo>
                <a:lnTo>
                  <a:pt x="576" y="17"/>
                </a:lnTo>
                <a:cubicBezTo>
                  <a:pt x="553" y="0"/>
                  <a:pt x="520" y="16"/>
                  <a:pt x="520" y="44"/>
                </a:cubicBezTo>
                <a:lnTo>
                  <a:pt x="520" y="184"/>
                </a:lnTo>
                <a:lnTo>
                  <a:pt x="520" y="184"/>
                </a:lnTo>
                <a:cubicBezTo>
                  <a:pt x="520" y="203"/>
                  <a:pt x="506" y="218"/>
                  <a:pt x="487" y="218"/>
                </a:cubicBezTo>
              </a:path>
            </a:pathLst>
          </a:custGeom>
          <a:solidFill>
            <a:schemeClr val="bg1"/>
          </a:solidFill>
          <a:ln>
            <a:noFill/>
          </a:ln>
          <a:effectLst/>
        </p:spPr>
        <p:txBody>
          <a:bodyPr wrap="none" lIns="38405" tIns="19202" rIns="38405" bIns="19202" anchor="ctr"/>
          <a:lstStyle/>
          <a:p>
            <a:endParaRPr lang="en-US" sz="2700"/>
          </a:p>
        </p:txBody>
      </p:sp>
      <p:sp>
        <p:nvSpPr>
          <p:cNvPr id="32" name="Subtitle 2">
            <a:extLst>
              <a:ext uri="{FF2B5EF4-FFF2-40B4-BE49-F238E27FC236}">
                <a16:creationId xmlns:a16="http://schemas.microsoft.com/office/drawing/2014/main" xmlns="" id="{DDCD94A9-F10E-D442-A277-0F96D5915D2D}"/>
              </a:ext>
            </a:extLst>
          </p:cNvPr>
          <p:cNvSpPr txBox="1">
            <a:spLocks/>
          </p:cNvSpPr>
          <p:nvPr/>
        </p:nvSpPr>
        <p:spPr>
          <a:xfrm>
            <a:off x="2554748" y="4351124"/>
            <a:ext cx="5323532" cy="808220"/>
          </a:xfrm>
          <a:prstGeom prst="rect">
            <a:avLst/>
          </a:prstGeom>
        </p:spPr>
        <p:txBody>
          <a:bodyPr vert="horz" wrap="square" lIns="38405" tIns="19202" rIns="38405" bIns="192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US" sz="1400" dirty="0" smtClean="0">
                <a:solidFill>
                  <a:schemeClr val="bg1"/>
                </a:solidFill>
                <a:latin typeface="Lato Light" panose="020F0502020204030203" pitchFamily="34" charset="0"/>
                <a:ea typeface="Lato Light" panose="020F0502020204030203" pitchFamily="34" charset="0"/>
                <a:cs typeface="Mukta ExtraLight" panose="020B0000000000000000" pitchFamily="34" charset="77"/>
              </a:rPr>
              <a:t>With space and equipment supplied, the next stage was to staff the department. LUFT partnered with the University of Liverpool to recruit a large team of staff. Providing our local students with valuable laboratory experience and the department with a large flexible work force. </a:t>
            </a:r>
            <a:endParaRPr lang="en-US" sz="14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33" name="TextBox 32">
            <a:extLst>
              <a:ext uri="{FF2B5EF4-FFF2-40B4-BE49-F238E27FC236}">
                <a16:creationId xmlns:a16="http://schemas.microsoft.com/office/drawing/2014/main" xmlns="" id="{165B45DE-B03B-3940-96D6-9D068AFC8FD7}"/>
              </a:ext>
            </a:extLst>
          </p:cNvPr>
          <p:cNvSpPr txBox="1"/>
          <p:nvPr/>
        </p:nvSpPr>
        <p:spPr>
          <a:xfrm>
            <a:off x="2551892" y="4135292"/>
            <a:ext cx="2081314" cy="254223"/>
          </a:xfrm>
          <a:prstGeom prst="rect">
            <a:avLst/>
          </a:prstGeom>
          <a:noFill/>
        </p:spPr>
        <p:txBody>
          <a:bodyPr wrap="none" lIns="38405" tIns="19202" rIns="38405" bIns="19202" rtlCol="0" anchor="b" anchorCtr="0">
            <a:spAutoFit/>
          </a:bodyPr>
          <a:lstStyle/>
          <a:p>
            <a:r>
              <a:rPr lang="en-US" sz="1400" b="1" dirty="0" smtClean="0">
                <a:solidFill>
                  <a:schemeClr val="bg1"/>
                </a:solidFill>
                <a:latin typeface="Poppins" pitchFamily="2" charset="77"/>
                <a:ea typeface="League Spartan" charset="0"/>
                <a:cs typeface="Poppins" pitchFamily="2" charset="77"/>
              </a:rPr>
              <a:t>Recruitment &amp; Training</a:t>
            </a:r>
            <a:endParaRPr lang="en-US" sz="1400" b="1" dirty="0">
              <a:solidFill>
                <a:schemeClr val="bg1"/>
              </a:solidFill>
              <a:latin typeface="Poppins" pitchFamily="2" charset="77"/>
              <a:ea typeface="League Spartan" charset="0"/>
              <a:cs typeface="Poppins" pitchFamily="2" charset="77"/>
            </a:endParaRPr>
          </a:p>
        </p:txBody>
      </p:sp>
      <p:sp>
        <p:nvSpPr>
          <p:cNvPr id="39" name="Freeform 949">
            <a:extLst>
              <a:ext uri="{FF2B5EF4-FFF2-40B4-BE49-F238E27FC236}">
                <a16:creationId xmlns:a16="http://schemas.microsoft.com/office/drawing/2014/main" xmlns="" id="{08E4BDB7-8820-7241-A578-0D9378FFDB90}"/>
              </a:ext>
            </a:extLst>
          </p:cNvPr>
          <p:cNvSpPr>
            <a:spLocks noChangeAspect="1" noChangeArrowheads="1"/>
          </p:cNvSpPr>
          <p:nvPr/>
        </p:nvSpPr>
        <p:spPr bwMode="auto">
          <a:xfrm>
            <a:off x="1217694" y="1992152"/>
            <a:ext cx="274720" cy="367298"/>
          </a:xfrm>
          <a:custGeom>
            <a:avLst/>
            <a:gdLst>
              <a:gd name="T0" fmla="*/ 17188036 w 291288"/>
              <a:gd name="T1" fmla="*/ 55444532 h 291739"/>
              <a:gd name="T2" fmla="*/ 16244316 w 291288"/>
              <a:gd name="T3" fmla="*/ 61657358 h 291739"/>
              <a:gd name="T4" fmla="*/ 30865571 w 291288"/>
              <a:gd name="T5" fmla="*/ 61657358 h 291739"/>
              <a:gd name="T6" fmla="*/ 30865571 w 291288"/>
              <a:gd name="T7" fmla="*/ 55444532 h 291739"/>
              <a:gd name="T8" fmla="*/ 18367107 w 291288"/>
              <a:gd name="T9" fmla="*/ 48130317 h 291739"/>
              <a:gd name="T10" fmla="*/ 17502179 w 291288"/>
              <a:gd name="T11" fmla="*/ 53478323 h 291739"/>
              <a:gd name="T12" fmla="*/ 31808901 w 291288"/>
              <a:gd name="T13" fmla="*/ 53478323 h 291739"/>
              <a:gd name="T14" fmla="*/ 32751898 w 291288"/>
              <a:gd name="T15" fmla="*/ 54500850 h 291739"/>
              <a:gd name="T16" fmla="*/ 32751898 w 291288"/>
              <a:gd name="T17" fmla="*/ 61657358 h 291739"/>
              <a:gd name="T18" fmla="*/ 58535385 w 291288"/>
              <a:gd name="T19" fmla="*/ 61657358 h 291739"/>
              <a:gd name="T20" fmla="*/ 31573312 w 291288"/>
              <a:gd name="T21" fmla="*/ 48130317 h 291739"/>
              <a:gd name="T22" fmla="*/ 6340013 w 291288"/>
              <a:gd name="T23" fmla="*/ 48130317 h 291739"/>
              <a:gd name="T24" fmla="*/ 2252486 w 291288"/>
              <a:gd name="T25" fmla="*/ 61657358 h 291739"/>
              <a:gd name="T26" fmla="*/ 14278986 w 291288"/>
              <a:gd name="T27" fmla="*/ 61657358 h 291739"/>
              <a:gd name="T28" fmla="*/ 16480182 w 291288"/>
              <a:gd name="T29" fmla="*/ 48130317 h 291739"/>
              <a:gd name="T30" fmla="*/ 56334896 w 291288"/>
              <a:gd name="T31" fmla="*/ 44984780 h 291739"/>
              <a:gd name="T32" fmla="*/ 42892346 w 291288"/>
              <a:gd name="T33" fmla="*/ 51748095 h 291739"/>
              <a:gd name="T34" fmla="*/ 61050793 w 291288"/>
              <a:gd name="T35" fmla="*/ 60792384 h 291739"/>
              <a:gd name="T36" fmla="*/ 41163334 w 291288"/>
              <a:gd name="T37" fmla="*/ 37906726 h 291739"/>
              <a:gd name="T38" fmla="*/ 33381254 w 291288"/>
              <a:gd name="T39" fmla="*/ 46950774 h 291739"/>
              <a:gd name="T40" fmla="*/ 40770472 w 291288"/>
              <a:gd name="T41" fmla="*/ 50568564 h 291739"/>
              <a:gd name="T42" fmla="*/ 55783949 w 291288"/>
              <a:gd name="T43" fmla="*/ 43097175 h 291739"/>
              <a:gd name="T44" fmla="*/ 54211526 w 291288"/>
              <a:gd name="T45" fmla="*/ 37906726 h 291739"/>
              <a:gd name="T46" fmla="*/ 20096331 w 291288"/>
              <a:gd name="T47" fmla="*/ 37906726 h 291739"/>
              <a:gd name="T48" fmla="*/ 18760174 w 291288"/>
              <a:gd name="T49" fmla="*/ 46242897 h 291739"/>
              <a:gd name="T50" fmla="*/ 29450189 w 291288"/>
              <a:gd name="T51" fmla="*/ 46242897 h 291739"/>
              <a:gd name="T52" fmla="*/ 22454634 w 291288"/>
              <a:gd name="T53" fmla="*/ 37906726 h 291739"/>
              <a:gd name="T54" fmla="*/ 9405428 w 291288"/>
              <a:gd name="T55" fmla="*/ 37906726 h 291739"/>
              <a:gd name="T56" fmla="*/ 6890061 w 291288"/>
              <a:gd name="T57" fmla="*/ 46242897 h 291739"/>
              <a:gd name="T58" fmla="*/ 16795130 w 291288"/>
              <a:gd name="T59" fmla="*/ 46242897 h 291739"/>
              <a:gd name="T60" fmla="*/ 18131296 w 291288"/>
              <a:gd name="T61" fmla="*/ 37906726 h 291739"/>
              <a:gd name="T62" fmla="*/ 31808901 w 291288"/>
              <a:gd name="T63" fmla="*/ 11235834 h 291739"/>
              <a:gd name="T64" fmla="*/ 25146144 w 291288"/>
              <a:gd name="T65" fmla="*/ 18002802 h 291739"/>
              <a:gd name="T66" fmla="*/ 31808901 w 291288"/>
              <a:gd name="T67" fmla="*/ 24690642 h 291739"/>
              <a:gd name="T68" fmla="*/ 38471938 w 291288"/>
              <a:gd name="T69" fmla="*/ 18002802 h 291739"/>
              <a:gd name="T70" fmla="*/ 31808901 w 291288"/>
              <a:gd name="T71" fmla="*/ 11235834 h 291739"/>
              <a:gd name="T72" fmla="*/ 31808901 w 291288"/>
              <a:gd name="T73" fmla="*/ 9347110 h 291739"/>
              <a:gd name="T74" fmla="*/ 40431402 w 291288"/>
              <a:gd name="T75" fmla="*/ 18002802 h 291739"/>
              <a:gd name="T76" fmla="*/ 31808901 w 291288"/>
              <a:gd name="T77" fmla="*/ 26579223 h 291739"/>
              <a:gd name="T78" fmla="*/ 23186248 w 291288"/>
              <a:gd name="T79" fmla="*/ 18002802 h 291739"/>
              <a:gd name="T80" fmla="*/ 31808901 w 291288"/>
              <a:gd name="T81" fmla="*/ 9347110 h 291739"/>
              <a:gd name="T82" fmla="*/ 31808901 w 291288"/>
              <a:gd name="T83" fmla="*/ 1887859 h 291739"/>
              <a:gd name="T84" fmla="*/ 15930079 w 291288"/>
              <a:gd name="T85" fmla="*/ 17773654 h 291739"/>
              <a:gd name="T86" fmla="*/ 31808901 w 291288"/>
              <a:gd name="T87" fmla="*/ 45849675 h 291739"/>
              <a:gd name="T88" fmla="*/ 47608971 w 291288"/>
              <a:gd name="T89" fmla="*/ 17773654 h 291739"/>
              <a:gd name="T90" fmla="*/ 31808901 w 291288"/>
              <a:gd name="T91" fmla="*/ 1887859 h 291739"/>
              <a:gd name="T92" fmla="*/ 31808901 w 291288"/>
              <a:gd name="T93" fmla="*/ 0 h 291739"/>
              <a:gd name="T94" fmla="*/ 49495374 w 291288"/>
              <a:gd name="T95" fmla="*/ 17773654 h 291739"/>
              <a:gd name="T96" fmla="*/ 42420578 w 291288"/>
              <a:gd name="T97" fmla="*/ 35940424 h 291739"/>
              <a:gd name="T98" fmla="*/ 54918927 w 291288"/>
              <a:gd name="T99" fmla="*/ 35940424 h 291739"/>
              <a:gd name="T100" fmla="*/ 55783949 w 291288"/>
              <a:gd name="T101" fmla="*/ 36648300 h 291739"/>
              <a:gd name="T102" fmla="*/ 63487558 w 291288"/>
              <a:gd name="T103" fmla="*/ 62286550 h 291739"/>
              <a:gd name="T104" fmla="*/ 63409105 w 291288"/>
              <a:gd name="T105" fmla="*/ 63230248 h 291739"/>
              <a:gd name="T106" fmla="*/ 62622895 w 291288"/>
              <a:gd name="T107" fmla="*/ 63623352 h 291739"/>
              <a:gd name="T108" fmla="*/ 916583 w 291288"/>
              <a:gd name="T109" fmla="*/ 63623352 h 291739"/>
              <a:gd name="T110" fmla="*/ 130588 w 291288"/>
              <a:gd name="T111" fmla="*/ 63230248 h 291739"/>
              <a:gd name="T112" fmla="*/ 51989 w 291288"/>
              <a:gd name="T113" fmla="*/ 62286550 h 291739"/>
              <a:gd name="T114" fmla="*/ 7754965 w 291288"/>
              <a:gd name="T115" fmla="*/ 36648300 h 291739"/>
              <a:gd name="T116" fmla="*/ 8698175 w 291288"/>
              <a:gd name="T117" fmla="*/ 35940424 h 291739"/>
              <a:gd name="T118" fmla="*/ 21039383 w 291288"/>
              <a:gd name="T119" fmla="*/ 35940424 h 291739"/>
              <a:gd name="T120" fmla="*/ 14043429 w 291288"/>
              <a:gd name="T121" fmla="*/ 17773654 h 291739"/>
              <a:gd name="T122" fmla="*/ 31808901 w 291288"/>
              <a:gd name="T123" fmla="*/ 0 h 29173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91288" h="291739">
                <a:moveTo>
                  <a:pt x="78754" y="254235"/>
                </a:moveTo>
                <a:lnTo>
                  <a:pt x="74431" y="282724"/>
                </a:lnTo>
                <a:lnTo>
                  <a:pt x="141424" y="282724"/>
                </a:lnTo>
                <a:lnTo>
                  <a:pt x="141424" y="254235"/>
                </a:lnTo>
                <a:lnTo>
                  <a:pt x="78754" y="254235"/>
                </a:lnTo>
                <a:close/>
                <a:moveTo>
                  <a:pt x="84156" y="220698"/>
                </a:moveTo>
                <a:lnTo>
                  <a:pt x="80194" y="245220"/>
                </a:lnTo>
                <a:lnTo>
                  <a:pt x="145746" y="245220"/>
                </a:lnTo>
                <a:cubicBezTo>
                  <a:pt x="147907" y="245220"/>
                  <a:pt x="150068" y="247384"/>
                  <a:pt x="150068" y="249908"/>
                </a:cubicBezTo>
                <a:lnTo>
                  <a:pt x="150068" y="282724"/>
                </a:lnTo>
                <a:lnTo>
                  <a:pt x="268205" y="282724"/>
                </a:lnTo>
                <a:lnTo>
                  <a:pt x="144666" y="220698"/>
                </a:lnTo>
                <a:lnTo>
                  <a:pt x="84156" y="220698"/>
                </a:lnTo>
                <a:close/>
                <a:moveTo>
                  <a:pt x="29050" y="220698"/>
                </a:moveTo>
                <a:lnTo>
                  <a:pt x="10321" y="282724"/>
                </a:lnTo>
                <a:lnTo>
                  <a:pt x="65427" y="282724"/>
                </a:lnTo>
                <a:lnTo>
                  <a:pt x="75512" y="220698"/>
                </a:lnTo>
                <a:lnTo>
                  <a:pt x="29050" y="220698"/>
                </a:lnTo>
                <a:close/>
                <a:moveTo>
                  <a:pt x="258120" y="206273"/>
                </a:moveTo>
                <a:lnTo>
                  <a:pt x="196530" y="237286"/>
                </a:lnTo>
                <a:lnTo>
                  <a:pt x="279730" y="278757"/>
                </a:lnTo>
                <a:lnTo>
                  <a:pt x="258120" y="206273"/>
                </a:lnTo>
                <a:close/>
                <a:moveTo>
                  <a:pt x="188607" y="173818"/>
                </a:moveTo>
                <a:cubicBezTo>
                  <a:pt x="174200" y="192930"/>
                  <a:pt x="160153" y="208076"/>
                  <a:pt x="152950" y="215289"/>
                </a:cubicBezTo>
                <a:lnTo>
                  <a:pt x="186806" y="231877"/>
                </a:lnTo>
                <a:lnTo>
                  <a:pt x="255599" y="197618"/>
                </a:lnTo>
                <a:lnTo>
                  <a:pt x="248395" y="173818"/>
                </a:lnTo>
                <a:lnTo>
                  <a:pt x="188607" y="173818"/>
                </a:lnTo>
                <a:close/>
                <a:moveTo>
                  <a:pt x="92080" y="173818"/>
                </a:moveTo>
                <a:lnTo>
                  <a:pt x="85957" y="212043"/>
                </a:lnTo>
                <a:lnTo>
                  <a:pt x="134941" y="212043"/>
                </a:lnTo>
                <a:cubicBezTo>
                  <a:pt x="127377" y="204109"/>
                  <a:pt x="115131" y="190406"/>
                  <a:pt x="102885" y="173818"/>
                </a:cubicBezTo>
                <a:lnTo>
                  <a:pt x="92080" y="173818"/>
                </a:lnTo>
                <a:close/>
                <a:moveTo>
                  <a:pt x="43096" y="173818"/>
                </a:moveTo>
                <a:lnTo>
                  <a:pt x="31571" y="212043"/>
                </a:lnTo>
                <a:lnTo>
                  <a:pt x="76953" y="212043"/>
                </a:lnTo>
                <a:lnTo>
                  <a:pt x="83076" y="173818"/>
                </a:lnTo>
                <a:lnTo>
                  <a:pt x="43096" y="173818"/>
                </a:lnTo>
                <a:close/>
                <a:moveTo>
                  <a:pt x="145746" y="51521"/>
                </a:moveTo>
                <a:cubicBezTo>
                  <a:pt x="128866" y="51521"/>
                  <a:pt x="115217" y="65592"/>
                  <a:pt x="115217" y="82550"/>
                </a:cubicBezTo>
                <a:cubicBezTo>
                  <a:pt x="115217" y="99507"/>
                  <a:pt x="128866" y="113217"/>
                  <a:pt x="145746" y="113217"/>
                </a:cubicBezTo>
                <a:cubicBezTo>
                  <a:pt x="162627" y="113217"/>
                  <a:pt x="176275" y="99507"/>
                  <a:pt x="176275" y="82550"/>
                </a:cubicBezTo>
                <a:cubicBezTo>
                  <a:pt x="176275" y="65592"/>
                  <a:pt x="162627" y="51521"/>
                  <a:pt x="145746" y="51521"/>
                </a:cubicBezTo>
                <a:close/>
                <a:moveTo>
                  <a:pt x="145746" y="42862"/>
                </a:moveTo>
                <a:cubicBezTo>
                  <a:pt x="167296" y="42862"/>
                  <a:pt x="185254" y="60541"/>
                  <a:pt x="185254" y="82550"/>
                </a:cubicBezTo>
                <a:cubicBezTo>
                  <a:pt x="185254" y="104197"/>
                  <a:pt x="167296" y="121876"/>
                  <a:pt x="145746" y="121876"/>
                </a:cubicBezTo>
                <a:cubicBezTo>
                  <a:pt x="123837" y="121876"/>
                  <a:pt x="106238" y="104197"/>
                  <a:pt x="106238" y="82550"/>
                </a:cubicBezTo>
                <a:cubicBezTo>
                  <a:pt x="106238" y="60541"/>
                  <a:pt x="123837" y="42862"/>
                  <a:pt x="145746" y="42862"/>
                </a:cubicBezTo>
                <a:close/>
                <a:moveTo>
                  <a:pt x="145746" y="8655"/>
                </a:moveTo>
                <a:cubicBezTo>
                  <a:pt x="105767" y="8655"/>
                  <a:pt x="72991" y="41471"/>
                  <a:pt x="72991" y="81500"/>
                </a:cubicBezTo>
                <a:cubicBezTo>
                  <a:pt x="72991" y="133428"/>
                  <a:pt x="131339" y="195815"/>
                  <a:pt x="145746" y="210240"/>
                </a:cubicBezTo>
                <a:cubicBezTo>
                  <a:pt x="159793" y="195815"/>
                  <a:pt x="218141" y="133068"/>
                  <a:pt x="218141" y="81500"/>
                </a:cubicBezTo>
                <a:cubicBezTo>
                  <a:pt x="218141" y="41471"/>
                  <a:pt x="185725" y="8655"/>
                  <a:pt x="145746" y="8655"/>
                </a:cubicBezTo>
                <a:close/>
                <a:moveTo>
                  <a:pt x="145746" y="0"/>
                </a:moveTo>
                <a:cubicBezTo>
                  <a:pt x="190408" y="0"/>
                  <a:pt x="226785" y="36422"/>
                  <a:pt x="226785" y="81500"/>
                </a:cubicBezTo>
                <a:cubicBezTo>
                  <a:pt x="226785" y="109628"/>
                  <a:pt x="211658" y="139920"/>
                  <a:pt x="194369" y="164802"/>
                </a:cubicBezTo>
                <a:lnTo>
                  <a:pt x="251637" y="164802"/>
                </a:lnTo>
                <a:cubicBezTo>
                  <a:pt x="253438" y="164802"/>
                  <a:pt x="255239" y="166245"/>
                  <a:pt x="255599" y="168048"/>
                </a:cubicBezTo>
                <a:lnTo>
                  <a:pt x="290896" y="285609"/>
                </a:lnTo>
                <a:cubicBezTo>
                  <a:pt x="291616" y="287051"/>
                  <a:pt x="291256" y="288494"/>
                  <a:pt x="290536" y="289936"/>
                </a:cubicBezTo>
                <a:cubicBezTo>
                  <a:pt x="289455" y="291018"/>
                  <a:pt x="288375" y="291739"/>
                  <a:pt x="286934" y="291739"/>
                </a:cubicBezTo>
                <a:lnTo>
                  <a:pt x="4198" y="291739"/>
                </a:lnTo>
                <a:cubicBezTo>
                  <a:pt x="3117" y="291739"/>
                  <a:pt x="1677" y="291018"/>
                  <a:pt x="596" y="289936"/>
                </a:cubicBezTo>
                <a:cubicBezTo>
                  <a:pt x="-124" y="288494"/>
                  <a:pt x="-124" y="287051"/>
                  <a:pt x="236" y="285609"/>
                </a:cubicBezTo>
                <a:lnTo>
                  <a:pt x="35533" y="168048"/>
                </a:lnTo>
                <a:cubicBezTo>
                  <a:pt x="36253" y="166245"/>
                  <a:pt x="37694" y="164802"/>
                  <a:pt x="39855" y="164802"/>
                </a:cubicBezTo>
                <a:lnTo>
                  <a:pt x="96402" y="164802"/>
                </a:lnTo>
                <a:cubicBezTo>
                  <a:pt x="79834" y="139920"/>
                  <a:pt x="64347" y="109628"/>
                  <a:pt x="64347" y="81500"/>
                </a:cubicBezTo>
                <a:cubicBezTo>
                  <a:pt x="64347" y="36422"/>
                  <a:pt x="100724" y="0"/>
                  <a:pt x="145746" y="0"/>
                </a:cubicBezTo>
                <a:close/>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405" tIns="19202" rIns="38405" bIns="19202" anchor="ctr"/>
          <a:lstStyle/>
          <a:p>
            <a:endParaRPr lang="en-US"/>
          </a:p>
        </p:txBody>
      </p:sp>
      <p:sp>
        <p:nvSpPr>
          <p:cNvPr id="10" name="Freeform 15">
            <a:extLst>
              <a:ext uri="{FF2B5EF4-FFF2-40B4-BE49-F238E27FC236}">
                <a16:creationId xmlns:a16="http://schemas.microsoft.com/office/drawing/2014/main" xmlns="" id="{0AB05B58-6AC6-C242-A83F-2F3E7C51FF87}"/>
              </a:ext>
            </a:extLst>
          </p:cNvPr>
          <p:cNvSpPr>
            <a:spLocks noChangeArrowheads="1"/>
          </p:cNvSpPr>
          <p:nvPr/>
        </p:nvSpPr>
        <p:spPr bwMode="auto">
          <a:xfrm>
            <a:off x="2554748" y="5315629"/>
            <a:ext cx="6048672" cy="953025"/>
          </a:xfrm>
          <a:prstGeom prst="rect">
            <a:avLst/>
          </a:prstGeom>
          <a:solidFill>
            <a:schemeClr val="accent2">
              <a:lumMod val="50000"/>
            </a:schemeClr>
          </a:solidFill>
          <a:ln>
            <a:noFill/>
          </a:ln>
          <a:effectLst/>
        </p:spPr>
        <p:txBody>
          <a:bodyPr wrap="none" lIns="38405" tIns="19202" rIns="38405" bIns="19202" anchor="ctr"/>
          <a:lstStyle/>
          <a:p>
            <a:endParaRPr lang="en-US" sz="2700"/>
          </a:p>
        </p:txBody>
      </p:sp>
      <p:sp>
        <p:nvSpPr>
          <p:cNvPr id="11" name="Freeform 16">
            <a:extLst>
              <a:ext uri="{FF2B5EF4-FFF2-40B4-BE49-F238E27FC236}">
                <a16:creationId xmlns:a16="http://schemas.microsoft.com/office/drawing/2014/main" xmlns="" id="{E7B5DAD5-12DC-4746-A261-2AF7FCD7BB8F}"/>
              </a:ext>
            </a:extLst>
          </p:cNvPr>
          <p:cNvSpPr>
            <a:spLocks noChangeArrowheads="1"/>
          </p:cNvSpPr>
          <p:nvPr/>
        </p:nvSpPr>
        <p:spPr bwMode="auto">
          <a:xfrm>
            <a:off x="2554748" y="5419995"/>
            <a:ext cx="609875" cy="744294"/>
          </a:xfrm>
          <a:custGeom>
            <a:avLst/>
            <a:gdLst>
              <a:gd name="T0" fmla="*/ 487 w 1307"/>
              <a:gd name="T1" fmla="*/ 217 h 1194"/>
              <a:gd name="T2" fmla="*/ 0 w 1307"/>
              <a:gd name="T3" fmla="*/ 217 h 1194"/>
              <a:gd name="T4" fmla="*/ 0 w 1307"/>
              <a:gd name="T5" fmla="*/ 978 h 1194"/>
              <a:gd name="T6" fmla="*/ 487 w 1307"/>
              <a:gd name="T7" fmla="*/ 978 h 1194"/>
              <a:gd name="T8" fmla="*/ 487 w 1307"/>
              <a:gd name="T9" fmla="*/ 978 h 1194"/>
              <a:gd name="T10" fmla="*/ 520 w 1307"/>
              <a:gd name="T11" fmla="*/ 1012 h 1194"/>
              <a:gd name="T12" fmla="*/ 520 w 1307"/>
              <a:gd name="T13" fmla="*/ 1149 h 1194"/>
              <a:gd name="T14" fmla="*/ 520 w 1307"/>
              <a:gd name="T15" fmla="*/ 1149 h 1194"/>
              <a:gd name="T16" fmla="*/ 576 w 1307"/>
              <a:gd name="T17" fmla="*/ 1176 h 1194"/>
              <a:gd name="T18" fmla="*/ 1289 w 1307"/>
              <a:gd name="T19" fmla="*/ 623 h 1194"/>
              <a:gd name="T20" fmla="*/ 1289 w 1307"/>
              <a:gd name="T21" fmla="*/ 623 h 1194"/>
              <a:gd name="T22" fmla="*/ 1289 w 1307"/>
              <a:gd name="T23" fmla="*/ 570 h 1194"/>
              <a:gd name="T24" fmla="*/ 576 w 1307"/>
              <a:gd name="T25" fmla="*/ 17 h 1194"/>
              <a:gd name="T26" fmla="*/ 576 w 1307"/>
              <a:gd name="T27" fmla="*/ 17 h 1194"/>
              <a:gd name="T28" fmla="*/ 520 w 1307"/>
              <a:gd name="T29" fmla="*/ 44 h 1194"/>
              <a:gd name="T30" fmla="*/ 520 w 1307"/>
              <a:gd name="T31" fmla="*/ 184 h 1194"/>
              <a:gd name="T32" fmla="*/ 520 w 1307"/>
              <a:gd name="T33" fmla="*/ 184 h 1194"/>
              <a:gd name="T34" fmla="*/ 487 w 1307"/>
              <a:gd name="T35" fmla="*/ 217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7" h="1194">
                <a:moveTo>
                  <a:pt x="487" y="217"/>
                </a:moveTo>
                <a:lnTo>
                  <a:pt x="0" y="217"/>
                </a:lnTo>
                <a:lnTo>
                  <a:pt x="0" y="978"/>
                </a:lnTo>
                <a:lnTo>
                  <a:pt x="487" y="978"/>
                </a:lnTo>
                <a:lnTo>
                  <a:pt x="487" y="978"/>
                </a:lnTo>
                <a:cubicBezTo>
                  <a:pt x="506" y="978"/>
                  <a:pt x="520" y="993"/>
                  <a:pt x="520" y="1012"/>
                </a:cubicBezTo>
                <a:lnTo>
                  <a:pt x="520" y="1149"/>
                </a:lnTo>
                <a:lnTo>
                  <a:pt x="520" y="1149"/>
                </a:lnTo>
                <a:cubicBezTo>
                  <a:pt x="520" y="1178"/>
                  <a:pt x="553" y="1193"/>
                  <a:pt x="576" y="1176"/>
                </a:cubicBezTo>
                <a:lnTo>
                  <a:pt x="1289" y="623"/>
                </a:lnTo>
                <a:lnTo>
                  <a:pt x="1289" y="623"/>
                </a:lnTo>
                <a:cubicBezTo>
                  <a:pt x="1306" y="610"/>
                  <a:pt x="1306" y="583"/>
                  <a:pt x="1289" y="570"/>
                </a:cubicBezTo>
                <a:lnTo>
                  <a:pt x="576" y="17"/>
                </a:lnTo>
                <a:lnTo>
                  <a:pt x="576" y="17"/>
                </a:lnTo>
                <a:cubicBezTo>
                  <a:pt x="553" y="0"/>
                  <a:pt x="520" y="15"/>
                  <a:pt x="520" y="44"/>
                </a:cubicBezTo>
                <a:lnTo>
                  <a:pt x="520" y="184"/>
                </a:lnTo>
                <a:lnTo>
                  <a:pt x="520" y="184"/>
                </a:lnTo>
                <a:cubicBezTo>
                  <a:pt x="520" y="203"/>
                  <a:pt x="506" y="217"/>
                  <a:pt x="487" y="217"/>
                </a:cubicBezTo>
              </a:path>
            </a:pathLst>
          </a:custGeom>
          <a:solidFill>
            <a:schemeClr val="bg1"/>
          </a:solidFill>
          <a:ln>
            <a:noFill/>
          </a:ln>
          <a:effectLst/>
        </p:spPr>
        <p:txBody>
          <a:bodyPr wrap="none" lIns="38405" tIns="19202" rIns="38405" bIns="19202" anchor="ctr"/>
          <a:lstStyle/>
          <a:p>
            <a:endParaRPr lang="en-US" sz="2700"/>
          </a:p>
        </p:txBody>
      </p:sp>
      <p:sp>
        <p:nvSpPr>
          <p:cNvPr id="36" name="TextBox 35">
            <a:extLst>
              <a:ext uri="{FF2B5EF4-FFF2-40B4-BE49-F238E27FC236}">
                <a16:creationId xmlns:a16="http://schemas.microsoft.com/office/drawing/2014/main" xmlns="" id="{AF025205-AE1E-D94F-83C6-75F49269D5A0}"/>
              </a:ext>
            </a:extLst>
          </p:cNvPr>
          <p:cNvSpPr txBox="1"/>
          <p:nvPr/>
        </p:nvSpPr>
        <p:spPr>
          <a:xfrm>
            <a:off x="3114053" y="5300240"/>
            <a:ext cx="1648503" cy="254223"/>
          </a:xfrm>
          <a:prstGeom prst="rect">
            <a:avLst/>
          </a:prstGeom>
          <a:noFill/>
        </p:spPr>
        <p:txBody>
          <a:bodyPr wrap="none" lIns="38405" tIns="19202" rIns="38405" bIns="19202" rtlCol="0" anchor="b" anchorCtr="0">
            <a:spAutoFit/>
          </a:bodyPr>
          <a:lstStyle/>
          <a:p>
            <a:r>
              <a:rPr lang="en-US" sz="1400" b="1" dirty="0" smtClean="0">
                <a:solidFill>
                  <a:schemeClr val="bg1"/>
                </a:solidFill>
                <a:latin typeface="Poppins" pitchFamily="2" charset="77"/>
                <a:ea typeface="League Spartan" charset="0"/>
                <a:cs typeface="Poppins" pitchFamily="2" charset="77"/>
              </a:rPr>
              <a:t>Go Live &amp; Roll Out</a:t>
            </a:r>
            <a:endParaRPr lang="en-US" sz="1400" b="1" dirty="0">
              <a:solidFill>
                <a:schemeClr val="bg1"/>
              </a:solidFill>
              <a:latin typeface="Poppins" pitchFamily="2" charset="77"/>
              <a:ea typeface="League Spartan" charset="0"/>
              <a:cs typeface="Poppins" pitchFamily="2" charset="77"/>
            </a:endParaRPr>
          </a:p>
        </p:txBody>
      </p:sp>
      <p:sp>
        <p:nvSpPr>
          <p:cNvPr id="12" name="Title 11"/>
          <p:cNvSpPr>
            <a:spLocks noGrp="1"/>
          </p:cNvSpPr>
          <p:nvPr>
            <p:ph type="title"/>
          </p:nvPr>
        </p:nvSpPr>
        <p:spPr/>
        <p:txBody>
          <a:bodyPr/>
          <a:lstStyle/>
          <a:p>
            <a:r>
              <a:rPr lang="en-GB" dirty="0" smtClean="0"/>
              <a:t>Creation of the LAMP Laboratory</a:t>
            </a:r>
            <a:endParaRPr lang="en-GB" dirty="0"/>
          </a:p>
        </p:txBody>
      </p:sp>
      <p:sp>
        <p:nvSpPr>
          <p:cNvPr id="38" name="Freeform 942">
            <a:extLst>
              <a:ext uri="{FF2B5EF4-FFF2-40B4-BE49-F238E27FC236}">
                <a16:creationId xmlns:a16="http://schemas.microsoft.com/office/drawing/2014/main" xmlns="" id="{E025A2D0-4DBC-C743-A11C-23CB54DE15A0}"/>
              </a:ext>
            </a:extLst>
          </p:cNvPr>
          <p:cNvSpPr>
            <a:spLocks noChangeAspect="1" noChangeArrowheads="1"/>
          </p:cNvSpPr>
          <p:nvPr/>
        </p:nvSpPr>
        <p:spPr bwMode="auto">
          <a:xfrm>
            <a:off x="2046791" y="4406807"/>
            <a:ext cx="244954" cy="376061"/>
          </a:xfrm>
          <a:custGeom>
            <a:avLst/>
            <a:gdLst>
              <a:gd name="T0" fmla="*/ 38826898 w 253639"/>
              <a:gd name="T1" fmla="*/ 61580218 h 291740"/>
              <a:gd name="T2" fmla="*/ 42103199 w 253639"/>
              <a:gd name="T3" fmla="*/ 39767947 h 291740"/>
              <a:gd name="T4" fmla="*/ 45379289 w 253639"/>
              <a:gd name="T5" fmla="*/ 61580218 h 291740"/>
              <a:gd name="T6" fmla="*/ 36486696 w 253639"/>
              <a:gd name="T7" fmla="*/ 37413931 h 291740"/>
              <a:gd name="T8" fmla="*/ 43090063 w 253639"/>
              <a:gd name="T9" fmla="*/ 31362832 h 291740"/>
              <a:gd name="T10" fmla="*/ 41113528 w 253639"/>
              <a:gd name="T11" fmla="*/ 30711645 h 291740"/>
              <a:gd name="T12" fmla="*/ 43090063 w 253639"/>
              <a:gd name="T13" fmla="*/ 24800808 h 291740"/>
              <a:gd name="T14" fmla="*/ 41113528 w 253639"/>
              <a:gd name="T15" fmla="*/ 26293842 h 291740"/>
              <a:gd name="T16" fmla="*/ 42141223 w 253639"/>
              <a:gd name="T17" fmla="*/ 17979373 h 291740"/>
              <a:gd name="T18" fmla="*/ 42141223 w 253639"/>
              <a:gd name="T19" fmla="*/ 21360285 h 291740"/>
              <a:gd name="T20" fmla="*/ 42141223 w 253639"/>
              <a:gd name="T21" fmla="*/ 17979373 h 291740"/>
              <a:gd name="T22" fmla="*/ 9897189 w 253639"/>
              <a:gd name="T23" fmla="*/ 17078087 h 291740"/>
              <a:gd name="T24" fmla="*/ 9897189 w 253639"/>
              <a:gd name="T25" fmla="*/ 10718883 h 291740"/>
              <a:gd name="T26" fmla="*/ 5824391 w 253639"/>
              <a:gd name="T27" fmla="*/ 14828956 h 291740"/>
              <a:gd name="T28" fmla="*/ 22523800 w 253639"/>
              <a:gd name="T29" fmla="*/ 4852976 h 291740"/>
              <a:gd name="T30" fmla="*/ 36486696 w 253639"/>
              <a:gd name="T31" fmla="*/ 23448102 h 291740"/>
              <a:gd name="T32" fmla="*/ 47641635 w 253639"/>
              <a:gd name="T33" fmla="*/ 20309573 h 291740"/>
              <a:gd name="T34" fmla="*/ 49591655 w 253639"/>
              <a:gd name="T35" fmla="*/ 36707873 h 291740"/>
              <a:gd name="T36" fmla="*/ 52867961 w 253639"/>
              <a:gd name="T37" fmla="*/ 19367994 h 291740"/>
              <a:gd name="T38" fmla="*/ 42103199 w 253639"/>
              <a:gd name="T39" fmla="*/ 15837232 h 291740"/>
              <a:gd name="T40" fmla="*/ 33288556 w 253639"/>
              <a:gd name="T41" fmla="*/ 13247904 h 291740"/>
              <a:gd name="T42" fmla="*/ 23693629 w 253639"/>
              <a:gd name="T43" fmla="*/ 2420817 h 291740"/>
              <a:gd name="T44" fmla="*/ 37734859 w 253639"/>
              <a:gd name="T45" fmla="*/ 13247904 h 291740"/>
              <a:gd name="T46" fmla="*/ 54740364 w 253639"/>
              <a:gd name="T47" fmla="*/ 36707873 h 291740"/>
              <a:gd name="T48" fmla="*/ 49591655 w 253639"/>
              <a:gd name="T49" fmla="*/ 59304768 h 291740"/>
              <a:gd name="T50" fmla="*/ 38826898 w 253639"/>
              <a:gd name="T51" fmla="*/ 63541585 h 291740"/>
              <a:gd name="T52" fmla="*/ 33522404 w 253639"/>
              <a:gd name="T53" fmla="*/ 21015897 h 291740"/>
              <a:gd name="T54" fmla="*/ 23693629 w 253639"/>
              <a:gd name="T55" fmla="*/ 2420817 h 291740"/>
              <a:gd name="T56" fmla="*/ 7531619 w 253639"/>
              <a:gd name="T57" fmla="*/ 6676204 h 291740"/>
              <a:gd name="T58" fmla="*/ 6987530 w 253639"/>
              <a:gd name="T59" fmla="*/ 22542010 h 291740"/>
              <a:gd name="T60" fmla="*/ 7919387 w 253639"/>
              <a:gd name="T61" fmla="*/ 61578057 h 291740"/>
              <a:gd name="T62" fmla="*/ 12034516 w 253639"/>
              <a:gd name="T63" fmla="*/ 57414934 h 291740"/>
              <a:gd name="T64" fmla="*/ 19643384 w 253639"/>
              <a:gd name="T65" fmla="*/ 53252521 h 291740"/>
              <a:gd name="T66" fmla="*/ 12034516 w 253639"/>
              <a:gd name="T67" fmla="*/ 45869397 h 291740"/>
              <a:gd name="T68" fmla="*/ 19643384 w 253639"/>
              <a:gd name="T69" fmla="*/ 41706616 h 291740"/>
              <a:gd name="T70" fmla="*/ 12034516 w 253639"/>
              <a:gd name="T71" fmla="*/ 23484618 h 291740"/>
              <a:gd name="T72" fmla="*/ 12655709 w 253639"/>
              <a:gd name="T73" fmla="*/ 7618318 h 291740"/>
              <a:gd name="T74" fmla="*/ 11724043 w 253639"/>
              <a:gd name="T75" fmla="*/ 1963323 h 291740"/>
              <a:gd name="T76" fmla="*/ 38525589 w 253639"/>
              <a:gd name="T77" fmla="*/ 5571784 h 291740"/>
              <a:gd name="T78" fmla="*/ 42102411 w 253639"/>
              <a:gd name="T79" fmla="*/ 1961514 h 291740"/>
              <a:gd name="T80" fmla="*/ 42102411 w 253639"/>
              <a:gd name="T81" fmla="*/ 10985799 h 291740"/>
              <a:gd name="T82" fmla="*/ 7919387 w 253639"/>
              <a:gd name="T83" fmla="*/ 0 h 291740"/>
              <a:gd name="T84" fmla="*/ 13897837 w 253639"/>
              <a:gd name="T85" fmla="*/ 6047268 h 291740"/>
              <a:gd name="T86" fmla="*/ 13897837 w 253639"/>
              <a:gd name="T87" fmla="*/ 39742801 h 291740"/>
              <a:gd name="T88" fmla="*/ 21506847 w 253639"/>
              <a:gd name="T89" fmla="*/ 45869397 h 291740"/>
              <a:gd name="T90" fmla="*/ 13897837 w 253639"/>
              <a:gd name="T91" fmla="*/ 51367263 h 291740"/>
              <a:gd name="T92" fmla="*/ 21506847 w 253639"/>
              <a:gd name="T93" fmla="*/ 57414934 h 291740"/>
              <a:gd name="T94" fmla="*/ 13897837 w 253639"/>
              <a:gd name="T95" fmla="*/ 61263900 h 291740"/>
              <a:gd name="T96" fmla="*/ 5667833 w 253639"/>
              <a:gd name="T97" fmla="*/ 61263900 h 291740"/>
              <a:gd name="T98" fmla="*/ 5667833 w 253639"/>
              <a:gd name="T99" fmla="*/ 6047268 h 2917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3639" h="291740">
                <a:moveTo>
                  <a:pt x="169062" y="171780"/>
                </a:moveTo>
                <a:lnTo>
                  <a:pt x="169062" y="272287"/>
                </a:lnTo>
                <a:cubicBezTo>
                  <a:pt x="169062" y="278051"/>
                  <a:pt x="173761" y="282734"/>
                  <a:pt x="179905" y="282734"/>
                </a:cubicBezTo>
                <a:cubicBezTo>
                  <a:pt x="185688" y="282734"/>
                  <a:pt x="190387" y="278051"/>
                  <a:pt x="190387" y="272287"/>
                </a:cubicBezTo>
                <a:lnTo>
                  <a:pt x="190387" y="187270"/>
                </a:lnTo>
                <a:cubicBezTo>
                  <a:pt x="190387" y="184388"/>
                  <a:pt x="192555" y="182587"/>
                  <a:pt x="195086" y="182587"/>
                </a:cubicBezTo>
                <a:cubicBezTo>
                  <a:pt x="197616" y="182587"/>
                  <a:pt x="199423" y="184388"/>
                  <a:pt x="199423" y="187270"/>
                </a:cubicBezTo>
                <a:lnTo>
                  <a:pt x="199423" y="272287"/>
                </a:lnTo>
                <a:cubicBezTo>
                  <a:pt x="199423" y="278051"/>
                  <a:pt x="204122" y="282734"/>
                  <a:pt x="210266" y="282734"/>
                </a:cubicBezTo>
                <a:cubicBezTo>
                  <a:pt x="216049" y="282734"/>
                  <a:pt x="220748" y="278051"/>
                  <a:pt x="220748" y="272287"/>
                </a:cubicBezTo>
                <a:lnTo>
                  <a:pt x="220748" y="171780"/>
                </a:lnTo>
                <a:lnTo>
                  <a:pt x="169062" y="171780"/>
                </a:lnTo>
                <a:close/>
                <a:moveTo>
                  <a:pt x="195263" y="136525"/>
                </a:moveTo>
                <a:cubicBezTo>
                  <a:pt x="197827" y="136525"/>
                  <a:pt x="199659" y="138393"/>
                  <a:pt x="199659" y="141007"/>
                </a:cubicBezTo>
                <a:lnTo>
                  <a:pt x="199659" y="143996"/>
                </a:lnTo>
                <a:cubicBezTo>
                  <a:pt x="199659" y="146610"/>
                  <a:pt x="197827" y="148852"/>
                  <a:pt x="195263" y="148852"/>
                </a:cubicBezTo>
                <a:cubicBezTo>
                  <a:pt x="192698" y="148852"/>
                  <a:pt x="190500" y="146610"/>
                  <a:pt x="190500" y="143996"/>
                </a:cubicBezTo>
                <a:lnTo>
                  <a:pt x="190500" y="141007"/>
                </a:lnTo>
                <a:cubicBezTo>
                  <a:pt x="190500" y="138393"/>
                  <a:pt x="192698" y="136525"/>
                  <a:pt x="195263" y="136525"/>
                </a:cubicBezTo>
                <a:close/>
                <a:moveTo>
                  <a:pt x="195263" y="109538"/>
                </a:moveTo>
                <a:cubicBezTo>
                  <a:pt x="197827" y="109538"/>
                  <a:pt x="199659" y="111342"/>
                  <a:pt x="199659" y="113868"/>
                </a:cubicBezTo>
                <a:lnTo>
                  <a:pt x="199659" y="120723"/>
                </a:lnTo>
                <a:cubicBezTo>
                  <a:pt x="199659" y="123248"/>
                  <a:pt x="197827" y="125052"/>
                  <a:pt x="195263" y="125052"/>
                </a:cubicBezTo>
                <a:cubicBezTo>
                  <a:pt x="192698" y="125052"/>
                  <a:pt x="190500" y="123248"/>
                  <a:pt x="190500" y="120723"/>
                </a:cubicBezTo>
                <a:lnTo>
                  <a:pt x="190500" y="113868"/>
                </a:lnTo>
                <a:cubicBezTo>
                  <a:pt x="190500" y="111342"/>
                  <a:pt x="192698" y="109538"/>
                  <a:pt x="195263" y="109538"/>
                </a:cubicBezTo>
                <a:close/>
                <a:moveTo>
                  <a:pt x="195263" y="82550"/>
                </a:moveTo>
                <a:cubicBezTo>
                  <a:pt x="197827" y="82550"/>
                  <a:pt x="199659" y="84667"/>
                  <a:pt x="199659" y="87136"/>
                </a:cubicBezTo>
                <a:lnTo>
                  <a:pt x="199659" y="93839"/>
                </a:lnTo>
                <a:cubicBezTo>
                  <a:pt x="199659" y="95956"/>
                  <a:pt x="197827" y="98072"/>
                  <a:pt x="195263" y="98072"/>
                </a:cubicBezTo>
                <a:cubicBezTo>
                  <a:pt x="192698" y="98072"/>
                  <a:pt x="190500" y="95956"/>
                  <a:pt x="190500" y="93839"/>
                </a:cubicBezTo>
                <a:lnTo>
                  <a:pt x="190500" y="87136"/>
                </a:lnTo>
                <a:cubicBezTo>
                  <a:pt x="190500" y="84667"/>
                  <a:pt x="192698" y="82550"/>
                  <a:pt x="195263" y="82550"/>
                </a:cubicBezTo>
                <a:close/>
                <a:moveTo>
                  <a:pt x="45859" y="57759"/>
                </a:moveTo>
                <a:cubicBezTo>
                  <a:pt x="40162" y="57759"/>
                  <a:pt x="35533" y="62388"/>
                  <a:pt x="35533" y="68085"/>
                </a:cubicBezTo>
                <a:cubicBezTo>
                  <a:pt x="35533" y="73782"/>
                  <a:pt x="40162" y="78411"/>
                  <a:pt x="45859" y="78411"/>
                </a:cubicBezTo>
                <a:cubicBezTo>
                  <a:pt x="51556" y="78411"/>
                  <a:pt x="56185" y="73782"/>
                  <a:pt x="56185" y="68085"/>
                </a:cubicBezTo>
                <a:cubicBezTo>
                  <a:pt x="56185" y="62388"/>
                  <a:pt x="51556" y="57759"/>
                  <a:pt x="45859" y="57759"/>
                </a:cubicBezTo>
                <a:close/>
                <a:moveTo>
                  <a:pt x="45859" y="49213"/>
                </a:moveTo>
                <a:cubicBezTo>
                  <a:pt x="56185" y="49213"/>
                  <a:pt x="64731" y="57759"/>
                  <a:pt x="64731" y="68085"/>
                </a:cubicBezTo>
                <a:cubicBezTo>
                  <a:pt x="64731" y="78411"/>
                  <a:pt x="56185" y="86957"/>
                  <a:pt x="45859" y="86957"/>
                </a:cubicBezTo>
                <a:cubicBezTo>
                  <a:pt x="35533" y="86957"/>
                  <a:pt x="26987" y="78411"/>
                  <a:pt x="26987" y="68085"/>
                </a:cubicBezTo>
                <a:cubicBezTo>
                  <a:pt x="26987" y="57759"/>
                  <a:pt x="35533" y="49213"/>
                  <a:pt x="45859" y="49213"/>
                </a:cubicBezTo>
                <a:close/>
                <a:moveTo>
                  <a:pt x="109786" y="20119"/>
                </a:moveTo>
                <a:cubicBezTo>
                  <a:pt x="107979" y="20119"/>
                  <a:pt x="106171" y="20839"/>
                  <a:pt x="104364" y="22280"/>
                </a:cubicBezTo>
                <a:cubicBezTo>
                  <a:pt x="101473" y="25162"/>
                  <a:pt x="101473" y="29845"/>
                  <a:pt x="104364" y="32727"/>
                </a:cubicBezTo>
                <a:lnTo>
                  <a:pt x="161833" y="90006"/>
                </a:lnTo>
                <a:cubicBezTo>
                  <a:pt x="166532" y="94689"/>
                  <a:pt x="169062" y="100813"/>
                  <a:pt x="169062" y="107657"/>
                </a:cubicBezTo>
                <a:lnTo>
                  <a:pt x="169062" y="162774"/>
                </a:lnTo>
                <a:lnTo>
                  <a:pt x="220748" y="162774"/>
                </a:lnTo>
                <a:lnTo>
                  <a:pt x="220748" y="93248"/>
                </a:lnTo>
                <a:cubicBezTo>
                  <a:pt x="220748" y="90726"/>
                  <a:pt x="222916" y="88565"/>
                  <a:pt x="225085" y="88565"/>
                </a:cubicBezTo>
                <a:cubicBezTo>
                  <a:pt x="227977" y="88565"/>
                  <a:pt x="229784" y="90726"/>
                  <a:pt x="229784" y="93248"/>
                </a:cubicBezTo>
                <a:lnTo>
                  <a:pt x="229784" y="168538"/>
                </a:lnTo>
                <a:cubicBezTo>
                  <a:pt x="229784" y="172500"/>
                  <a:pt x="233037" y="176103"/>
                  <a:pt x="237374" y="176103"/>
                </a:cubicBezTo>
                <a:cubicBezTo>
                  <a:pt x="241350" y="176103"/>
                  <a:pt x="244964" y="172500"/>
                  <a:pt x="244964" y="168538"/>
                </a:cubicBezTo>
                <a:lnTo>
                  <a:pt x="244964" y="88925"/>
                </a:lnTo>
                <a:cubicBezTo>
                  <a:pt x="244964" y="78478"/>
                  <a:pt x="235928" y="69832"/>
                  <a:pt x="225085" y="69832"/>
                </a:cubicBezTo>
                <a:lnTo>
                  <a:pt x="199061" y="69832"/>
                </a:lnTo>
                <a:cubicBezTo>
                  <a:pt x="198700" y="71273"/>
                  <a:pt x="196893" y="72714"/>
                  <a:pt x="195086" y="72714"/>
                </a:cubicBezTo>
                <a:cubicBezTo>
                  <a:pt x="192917" y="72714"/>
                  <a:pt x="191471" y="71273"/>
                  <a:pt x="190748" y="69832"/>
                </a:cubicBezTo>
                <a:lnTo>
                  <a:pt x="174845" y="69832"/>
                </a:lnTo>
                <a:cubicBezTo>
                  <a:pt x="167255" y="69832"/>
                  <a:pt x="159664" y="66590"/>
                  <a:pt x="154243" y="60826"/>
                </a:cubicBezTo>
                <a:lnTo>
                  <a:pt x="115207" y="22280"/>
                </a:lnTo>
                <a:cubicBezTo>
                  <a:pt x="113762" y="20839"/>
                  <a:pt x="111954" y="20119"/>
                  <a:pt x="109786" y="20119"/>
                </a:cubicBezTo>
                <a:close/>
                <a:moveTo>
                  <a:pt x="109786" y="11113"/>
                </a:moveTo>
                <a:cubicBezTo>
                  <a:pt x="114123" y="11113"/>
                  <a:pt x="118099" y="12914"/>
                  <a:pt x="121352" y="15796"/>
                </a:cubicBezTo>
                <a:lnTo>
                  <a:pt x="160387" y="55062"/>
                </a:lnTo>
                <a:cubicBezTo>
                  <a:pt x="164363" y="58665"/>
                  <a:pt x="169423" y="60826"/>
                  <a:pt x="174845" y="60826"/>
                </a:cubicBezTo>
                <a:lnTo>
                  <a:pt x="225085" y="60826"/>
                </a:lnTo>
                <a:cubicBezTo>
                  <a:pt x="240988" y="60826"/>
                  <a:pt x="253639" y="73435"/>
                  <a:pt x="253639" y="88925"/>
                </a:cubicBezTo>
                <a:lnTo>
                  <a:pt x="253639" y="168538"/>
                </a:lnTo>
                <a:cubicBezTo>
                  <a:pt x="253639" y="177184"/>
                  <a:pt x="246410" y="184749"/>
                  <a:pt x="237374" y="184749"/>
                </a:cubicBezTo>
                <a:cubicBezTo>
                  <a:pt x="234482" y="184749"/>
                  <a:pt x="231952" y="184028"/>
                  <a:pt x="229784" y="182947"/>
                </a:cubicBezTo>
                <a:lnTo>
                  <a:pt x="229784" y="272287"/>
                </a:lnTo>
                <a:cubicBezTo>
                  <a:pt x="229784" y="283094"/>
                  <a:pt x="221109" y="291740"/>
                  <a:pt x="210266" y="291740"/>
                </a:cubicBezTo>
                <a:cubicBezTo>
                  <a:pt x="204122" y="291740"/>
                  <a:pt x="198700" y="288858"/>
                  <a:pt x="195086" y="284535"/>
                </a:cubicBezTo>
                <a:cubicBezTo>
                  <a:pt x="191471" y="288858"/>
                  <a:pt x="185688" y="291740"/>
                  <a:pt x="179905" y="291740"/>
                </a:cubicBezTo>
                <a:cubicBezTo>
                  <a:pt x="169062" y="291740"/>
                  <a:pt x="160026" y="283094"/>
                  <a:pt x="160026" y="272287"/>
                </a:cubicBezTo>
                <a:lnTo>
                  <a:pt x="160026" y="107657"/>
                </a:lnTo>
                <a:cubicBezTo>
                  <a:pt x="160026" y="103334"/>
                  <a:pt x="158580" y="99372"/>
                  <a:pt x="155327" y="96490"/>
                </a:cubicBezTo>
                <a:lnTo>
                  <a:pt x="98220" y="38851"/>
                </a:lnTo>
                <a:cubicBezTo>
                  <a:pt x="92075" y="32727"/>
                  <a:pt x="92075" y="22280"/>
                  <a:pt x="98220" y="15796"/>
                </a:cubicBezTo>
                <a:cubicBezTo>
                  <a:pt x="101111" y="12914"/>
                  <a:pt x="105449" y="11113"/>
                  <a:pt x="109786" y="11113"/>
                </a:cubicBezTo>
                <a:close/>
                <a:moveTo>
                  <a:pt x="36695" y="9015"/>
                </a:moveTo>
                <a:cubicBezTo>
                  <a:pt x="35976" y="9015"/>
                  <a:pt x="34897" y="9376"/>
                  <a:pt x="34897" y="10458"/>
                </a:cubicBezTo>
                <a:lnTo>
                  <a:pt x="34897" y="30652"/>
                </a:lnTo>
                <a:cubicBezTo>
                  <a:pt x="34897" y="32816"/>
                  <a:pt x="33817" y="34259"/>
                  <a:pt x="32378" y="34980"/>
                </a:cubicBezTo>
                <a:cubicBezTo>
                  <a:pt x="17988" y="40389"/>
                  <a:pt x="8634" y="54093"/>
                  <a:pt x="8634" y="69239"/>
                </a:cubicBezTo>
                <a:cubicBezTo>
                  <a:pt x="8634" y="84384"/>
                  <a:pt x="17988" y="98449"/>
                  <a:pt x="32378" y="103497"/>
                </a:cubicBezTo>
                <a:cubicBezTo>
                  <a:pt x="33817" y="104218"/>
                  <a:pt x="34897" y="106022"/>
                  <a:pt x="34897" y="107825"/>
                </a:cubicBezTo>
                <a:lnTo>
                  <a:pt x="34897" y="281282"/>
                </a:lnTo>
                <a:cubicBezTo>
                  <a:pt x="34897" y="282003"/>
                  <a:pt x="35976" y="282724"/>
                  <a:pt x="36695" y="282724"/>
                </a:cubicBezTo>
                <a:lnTo>
                  <a:pt x="54323" y="282724"/>
                </a:lnTo>
                <a:cubicBezTo>
                  <a:pt x="55043" y="282724"/>
                  <a:pt x="55762" y="282003"/>
                  <a:pt x="55762" y="281282"/>
                </a:cubicBezTo>
                <a:lnTo>
                  <a:pt x="55762" y="263611"/>
                </a:lnTo>
                <a:cubicBezTo>
                  <a:pt x="55762" y="261087"/>
                  <a:pt x="57561" y="259284"/>
                  <a:pt x="60079" y="259284"/>
                </a:cubicBezTo>
                <a:lnTo>
                  <a:pt x="91018" y="259284"/>
                </a:lnTo>
                <a:lnTo>
                  <a:pt x="91018" y="244499"/>
                </a:lnTo>
                <a:lnTo>
                  <a:pt x="60079" y="244499"/>
                </a:lnTo>
                <a:cubicBezTo>
                  <a:pt x="57561" y="244499"/>
                  <a:pt x="55762" y="242335"/>
                  <a:pt x="55762" y="240171"/>
                </a:cubicBezTo>
                <a:lnTo>
                  <a:pt x="55762" y="210601"/>
                </a:lnTo>
                <a:cubicBezTo>
                  <a:pt x="55762" y="208076"/>
                  <a:pt x="57561" y="206273"/>
                  <a:pt x="60079" y="206273"/>
                </a:cubicBezTo>
                <a:lnTo>
                  <a:pt x="91018" y="206273"/>
                </a:lnTo>
                <a:lnTo>
                  <a:pt x="91018" y="191488"/>
                </a:lnTo>
                <a:lnTo>
                  <a:pt x="60079" y="191488"/>
                </a:lnTo>
                <a:cubicBezTo>
                  <a:pt x="57561" y="191488"/>
                  <a:pt x="55762" y="189685"/>
                  <a:pt x="55762" y="187160"/>
                </a:cubicBezTo>
                <a:lnTo>
                  <a:pt x="55762" y="107825"/>
                </a:lnTo>
                <a:cubicBezTo>
                  <a:pt x="55762" y="106022"/>
                  <a:pt x="56842" y="104218"/>
                  <a:pt x="58640" y="103497"/>
                </a:cubicBezTo>
                <a:cubicBezTo>
                  <a:pt x="72671" y="98449"/>
                  <a:pt x="82024" y="84384"/>
                  <a:pt x="82024" y="69239"/>
                </a:cubicBezTo>
                <a:cubicBezTo>
                  <a:pt x="82024" y="54093"/>
                  <a:pt x="72671" y="40389"/>
                  <a:pt x="58640" y="34980"/>
                </a:cubicBezTo>
                <a:cubicBezTo>
                  <a:pt x="56842" y="34259"/>
                  <a:pt x="55762" y="32816"/>
                  <a:pt x="55762" y="30652"/>
                </a:cubicBezTo>
                <a:lnTo>
                  <a:pt x="55762" y="10458"/>
                </a:lnTo>
                <a:cubicBezTo>
                  <a:pt x="55762" y="9376"/>
                  <a:pt x="55043" y="9015"/>
                  <a:pt x="54323" y="9015"/>
                </a:cubicBezTo>
                <a:lnTo>
                  <a:pt x="36695" y="9015"/>
                </a:lnTo>
                <a:close/>
                <a:moveTo>
                  <a:pt x="195082" y="9007"/>
                </a:moveTo>
                <a:cubicBezTo>
                  <a:pt x="185715" y="9007"/>
                  <a:pt x="178509" y="16213"/>
                  <a:pt x="178509" y="25580"/>
                </a:cubicBezTo>
                <a:cubicBezTo>
                  <a:pt x="178509" y="34227"/>
                  <a:pt x="185715" y="41793"/>
                  <a:pt x="195082" y="41793"/>
                </a:cubicBezTo>
                <a:cubicBezTo>
                  <a:pt x="204089" y="41793"/>
                  <a:pt x="211295" y="34227"/>
                  <a:pt x="211295" y="25580"/>
                </a:cubicBezTo>
                <a:cubicBezTo>
                  <a:pt x="211295" y="16213"/>
                  <a:pt x="204089" y="9007"/>
                  <a:pt x="195082" y="9007"/>
                </a:cubicBezTo>
                <a:close/>
                <a:moveTo>
                  <a:pt x="195082" y="0"/>
                </a:moveTo>
                <a:cubicBezTo>
                  <a:pt x="208773" y="0"/>
                  <a:pt x="220302" y="11529"/>
                  <a:pt x="220302" y="25580"/>
                </a:cubicBezTo>
                <a:cubicBezTo>
                  <a:pt x="220302" y="39271"/>
                  <a:pt x="208773" y="50440"/>
                  <a:pt x="195082" y="50440"/>
                </a:cubicBezTo>
                <a:cubicBezTo>
                  <a:pt x="181031" y="50440"/>
                  <a:pt x="169862" y="39271"/>
                  <a:pt x="169862" y="25580"/>
                </a:cubicBezTo>
                <a:cubicBezTo>
                  <a:pt x="169862" y="11529"/>
                  <a:pt x="181031" y="0"/>
                  <a:pt x="195082" y="0"/>
                </a:cubicBezTo>
                <a:close/>
                <a:moveTo>
                  <a:pt x="36695" y="0"/>
                </a:moveTo>
                <a:lnTo>
                  <a:pt x="54323" y="0"/>
                </a:lnTo>
                <a:cubicBezTo>
                  <a:pt x="60079" y="0"/>
                  <a:pt x="64396" y="4688"/>
                  <a:pt x="64396" y="10458"/>
                </a:cubicBezTo>
                <a:lnTo>
                  <a:pt x="64396" y="27767"/>
                </a:lnTo>
                <a:cubicBezTo>
                  <a:pt x="80585" y="34980"/>
                  <a:pt x="91018" y="51568"/>
                  <a:pt x="91018" y="69239"/>
                </a:cubicBezTo>
                <a:cubicBezTo>
                  <a:pt x="91018" y="86909"/>
                  <a:pt x="80585" y="103497"/>
                  <a:pt x="64396" y="110710"/>
                </a:cubicBezTo>
                <a:lnTo>
                  <a:pt x="64396" y="182472"/>
                </a:lnTo>
                <a:lnTo>
                  <a:pt x="95335" y="182472"/>
                </a:lnTo>
                <a:cubicBezTo>
                  <a:pt x="97854" y="182472"/>
                  <a:pt x="99652" y="184636"/>
                  <a:pt x="99652" y="187160"/>
                </a:cubicBezTo>
                <a:lnTo>
                  <a:pt x="99652" y="210601"/>
                </a:lnTo>
                <a:cubicBezTo>
                  <a:pt x="99652" y="213125"/>
                  <a:pt x="97854" y="214928"/>
                  <a:pt x="95335" y="214928"/>
                </a:cubicBezTo>
                <a:lnTo>
                  <a:pt x="64396" y="214928"/>
                </a:lnTo>
                <a:lnTo>
                  <a:pt x="64396" y="235844"/>
                </a:lnTo>
                <a:lnTo>
                  <a:pt x="95335" y="235844"/>
                </a:lnTo>
                <a:cubicBezTo>
                  <a:pt x="97854" y="235844"/>
                  <a:pt x="99652" y="237647"/>
                  <a:pt x="99652" y="240171"/>
                </a:cubicBezTo>
                <a:lnTo>
                  <a:pt x="99652" y="263611"/>
                </a:lnTo>
                <a:cubicBezTo>
                  <a:pt x="99652" y="266136"/>
                  <a:pt x="97854" y="267939"/>
                  <a:pt x="95335" y="267939"/>
                </a:cubicBezTo>
                <a:lnTo>
                  <a:pt x="64396" y="267939"/>
                </a:lnTo>
                <a:lnTo>
                  <a:pt x="64396" y="281282"/>
                </a:lnTo>
                <a:cubicBezTo>
                  <a:pt x="64396" y="287051"/>
                  <a:pt x="60079" y="291739"/>
                  <a:pt x="54323" y="291739"/>
                </a:cubicBezTo>
                <a:lnTo>
                  <a:pt x="36695" y="291739"/>
                </a:lnTo>
                <a:cubicBezTo>
                  <a:pt x="30939" y="291739"/>
                  <a:pt x="26262" y="287051"/>
                  <a:pt x="26262" y="281282"/>
                </a:cubicBezTo>
                <a:lnTo>
                  <a:pt x="26262" y="110710"/>
                </a:lnTo>
                <a:cubicBezTo>
                  <a:pt x="10433" y="103497"/>
                  <a:pt x="0" y="86909"/>
                  <a:pt x="0" y="69239"/>
                </a:cubicBezTo>
                <a:cubicBezTo>
                  <a:pt x="0" y="51568"/>
                  <a:pt x="10433" y="34980"/>
                  <a:pt x="26262" y="27767"/>
                </a:cubicBezTo>
                <a:lnTo>
                  <a:pt x="26262" y="10458"/>
                </a:lnTo>
                <a:cubicBezTo>
                  <a:pt x="26262" y="4688"/>
                  <a:pt x="30939" y="0"/>
                  <a:pt x="36695" y="0"/>
                </a:cubicBezTo>
                <a:close/>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405" tIns="19202" rIns="38405" bIns="19202" anchor="ctr"/>
          <a:lstStyle/>
          <a:p>
            <a:endParaRPr lang="en-US"/>
          </a:p>
        </p:txBody>
      </p:sp>
      <p:sp>
        <p:nvSpPr>
          <p:cNvPr id="27" name="Freeform 26">
            <a:extLst>
              <a:ext uri="{FF2B5EF4-FFF2-40B4-BE49-F238E27FC236}">
                <a16:creationId xmlns="" xmlns:a16="http://schemas.microsoft.com/office/drawing/2014/main" xmlns:lc="http://schemas.openxmlformats.org/drawingml/2006/lockedCanvas" id="{756F00D3-F920-0943-A06F-7450854FD36F}"/>
              </a:ext>
            </a:extLst>
          </p:cNvPr>
          <p:cNvSpPr>
            <a:spLocks noChangeArrowheads="1"/>
          </p:cNvSpPr>
          <p:nvPr/>
        </p:nvSpPr>
        <p:spPr bwMode="auto">
          <a:xfrm>
            <a:off x="1601554" y="3190409"/>
            <a:ext cx="251454" cy="300991"/>
          </a:xfrm>
          <a:custGeom>
            <a:avLst/>
            <a:gdLst>
              <a:gd name="T0" fmla="*/ 38049 w 258044"/>
              <a:gd name="T1" fmla="*/ 192028 h 294045"/>
              <a:gd name="T2" fmla="*/ 62550 w 258044"/>
              <a:gd name="T3" fmla="*/ 216796 h 294045"/>
              <a:gd name="T4" fmla="*/ 71651 w 258044"/>
              <a:gd name="T5" fmla="*/ 182829 h 294045"/>
              <a:gd name="T6" fmla="*/ 52050 w 258044"/>
              <a:gd name="T7" fmla="*/ 168322 h 294045"/>
              <a:gd name="T8" fmla="*/ 79351 w 258044"/>
              <a:gd name="T9" fmla="*/ 178229 h 294045"/>
              <a:gd name="T10" fmla="*/ 84601 w 258044"/>
              <a:gd name="T11" fmla="*/ 206889 h 294045"/>
              <a:gd name="T12" fmla="*/ 63950 w 258044"/>
              <a:gd name="T13" fmla="*/ 225996 h 294045"/>
              <a:gd name="T14" fmla="*/ 38398 w 258044"/>
              <a:gd name="T15" fmla="*/ 219272 h 294045"/>
              <a:gd name="T16" fmla="*/ 29298 w 258044"/>
              <a:gd name="T17" fmla="*/ 191673 h 294045"/>
              <a:gd name="T18" fmla="*/ 47849 w 258044"/>
              <a:gd name="T19" fmla="*/ 169737 h 294045"/>
              <a:gd name="T20" fmla="*/ 201981 w 258044"/>
              <a:gd name="T21" fmla="*/ 123787 h 294045"/>
              <a:gd name="T22" fmla="*/ 126469 w 258044"/>
              <a:gd name="T23" fmla="*/ 208637 h 294045"/>
              <a:gd name="T24" fmla="*/ 126469 w 258044"/>
              <a:gd name="T25" fmla="*/ 200117 h 294045"/>
              <a:gd name="T26" fmla="*/ 201981 w 258044"/>
              <a:gd name="T27" fmla="*/ 123787 h 294045"/>
              <a:gd name="T28" fmla="*/ 237745 w 258044"/>
              <a:gd name="T29" fmla="*/ 93882 h 294045"/>
              <a:gd name="T30" fmla="*/ 111797 w 258044"/>
              <a:gd name="T31" fmla="*/ 190208 h 294045"/>
              <a:gd name="T32" fmla="*/ 90571 w 258044"/>
              <a:gd name="T33" fmla="*/ 242130 h 294045"/>
              <a:gd name="T34" fmla="*/ 191753 w 258044"/>
              <a:gd name="T35" fmla="*/ 228165 h 294045"/>
              <a:gd name="T36" fmla="*/ 244822 w 258044"/>
              <a:gd name="T37" fmla="*/ 277223 h 294045"/>
              <a:gd name="T38" fmla="*/ 239161 w 258044"/>
              <a:gd name="T39" fmla="*/ 92093 h 294045"/>
              <a:gd name="T40" fmla="*/ 129708 w 258044"/>
              <a:gd name="T41" fmla="*/ 52308 h 294045"/>
              <a:gd name="T42" fmla="*/ 54197 w 258044"/>
              <a:gd name="T43" fmla="*/ 128283 h 294045"/>
              <a:gd name="T44" fmla="*/ 45767 w 258044"/>
              <a:gd name="T45" fmla="*/ 128283 h 294045"/>
              <a:gd name="T46" fmla="*/ 206966 w 258044"/>
              <a:gd name="T47" fmla="*/ 9731 h 294045"/>
              <a:gd name="T48" fmla="*/ 154605 w 258044"/>
              <a:gd name="T49" fmla="*/ 63447 h 294045"/>
              <a:gd name="T50" fmla="*/ 112830 w 258044"/>
              <a:gd name="T51" fmla="*/ 108594 h 294045"/>
              <a:gd name="T52" fmla="*/ 66512 w 258044"/>
              <a:gd name="T53" fmla="*/ 152966 h 294045"/>
              <a:gd name="T54" fmla="*/ 25473 w 258044"/>
              <a:gd name="T55" fmla="*/ 165499 h 294045"/>
              <a:gd name="T56" fmla="*/ 90216 w 258044"/>
              <a:gd name="T57" fmla="*/ 231029 h 294045"/>
              <a:gd name="T58" fmla="*/ 103660 w 258044"/>
              <a:gd name="T59" fmla="*/ 185553 h 294045"/>
              <a:gd name="T60" fmla="*/ 190691 w 258044"/>
              <a:gd name="T61" fmla="*/ 100329 h 294045"/>
              <a:gd name="T62" fmla="*/ 232476 w 258044"/>
              <a:gd name="T63" fmla="*/ 85965 h 294045"/>
              <a:gd name="T64" fmla="*/ 244114 w 258044"/>
              <a:gd name="T65" fmla="*/ 47329 h 294045"/>
              <a:gd name="T66" fmla="*/ 209088 w 258044"/>
              <a:gd name="T67" fmla="*/ 79559 h 294045"/>
              <a:gd name="T68" fmla="*/ 181493 w 258044"/>
              <a:gd name="T69" fmla="*/ 69892 h 294045"/>
              <a:gd name="T70" fmla="*/ 176188 w 258044"/>
              <a:gd name="T71" fmla="*/ 40885 h 294045"/>
              <a:gd name="T72" fmla="*/ 126657 w 258044"/>
              <a:gd name="T73" fmla="*/ 9016 h 294045"/>
              <a:gd name="T74" fmla="*/ 14505 w 258044"/>
              <a:gd name="T75" fmla="*/ 164783 h 294045"/>
              <a:gd name="T76" fmla="*/ 65451 w 258044"/>
              <a:gd name="T77" fmla="*/ 143657 h 294045"/>
              <a:gd name="T78" fmla="*/ 145407 w 258044"/>
              <a:gd name="T79" fmla="*/ 63086 h 294045"/>
              <a:gd name="T80" fmla="*/ 162389 w 258044"/>
              <a:gd name="T81" fmla="*/ 14745 h 294045"/>
              <a:gd name="T82" fmla="*/ 126657 w 258044"/>
              <a:gd name="T83" fmla="*/ 64 h 294045"/>
              <a:gd name="T84" fmla="*/ 216872 w 258044"/>
              <a:gd name="T85" fmla="*/ 2926 h 294045"/>
              <a:gd name="T86" fmla="*/ 218641 w 258044"/>
              <a:gd name="T87" fmla="*/ 10447 h 294045"/>
              <a:gd name="T88" fmla="*/ 189276 w 258044"/>
              <a:gd name="T89" fmla="*/ 65234 h 294045"/>
              <a:gd name="T90" fmla="*/ 243406 w 258044"/>
              <a:gd name="T91" fmla="*/ 35516 h 294045"/>
              <a:gd name="T92" fmla="*/ 250836 w 258044"/>
              <a:gd name="T93" fmla="*/ 37304 h 294045"/>
              <a:gd name="T94" fmla="*/ 253666 w 258044"/>
              <a:gd name="T95" fmla="*/ 128259 h 294045"/>
              <a:gd name="T96" fmla="*/ 250836 w 258044"/>
              <a:gd name="T97" fmla="*/ 291904 h 294045"/>
              <a:gd name="T98" fmla="*/ 245883 w 258044"/>
              <a:gd name="T99" fmla="*/ 290830 h 294045"/>
              <a:gd name="T100" fmla="*/ 126657 w 258044"/>
              <a:gd name="T101" fmla="*/ 256812 h 294045"/>
              <a:gd name="T102" fmla="*/ 58021 w 258044"/>
              <a:gd name="T103" fmla="*/ 253230 h 294045"/>
              <a:gd name="T104" fmla="*/ 8491 w 258044"/>
              <a:gd name="T105" fmla="*/ 174810 h 294045"/>
              <a:gd name="T106" fmla="*/ 126657 w 258044"/>
              <a:gd name="T107" fmla="*/ 64 h 29404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58044" h="294045">
                <a:moveTo>
                  <a:pt x="52935" y="178604"/>
                </a:moveTo>
                <a:lnTo>
                  <a:pt x="38696" y="193199"/>
                </a:lnTo>
                <a:lnTo>
                  <a:pt x="44035" y="212779"/>
                </a:lnTo>
                <a:lnTo>
                  <a:pt x="63614" y="218118"/>
                </a:lnTo>
                <a:lnTo>
                  <a:pt x="78210" y="203523"/>
                </a:lnTo>
                <a:lnTo>
                  <a:pt x="72870" y="183944"/>
                </a:lnTo>
                <a:lnTo>
                  <a:pt x="52935" y="178604"/>
                </a:lnTo>
                <a:close/>
                <a:moveTo>
                  <a:pt x="52935" y="169348"/>
                </a:moveTo>
                <a:lnTo>
                  <a:pt x="77498" y="176112"/>
                </a:lnTo>
                <a:cubicBezTo>
                  <a:pt x="78922" y="176468"/>
                  <a:pt x="80345" y="177536"/>
                  <a:pt x="80701" y="179316"/>
                </a:cubicBezTo>
                <a:lnTo>
                  <a:pt x="87465" y="203879"/>
                </a:lnTo>
                <a:cubicBezTo>
                  <a:pt x="87465" y="205303"/>
                  <a:pt x="87109" y="207083"/>
                  <a:pt x="86041" y="208151"/>
                </a:cubicBezTo>
                <a:lnTo>
                  <a:pt x="67886" y="226306"/>
                </a:lnTo>
                <a:cubicBezTo>
                  <a:pt x="67174" y="227018"/>
                  <a:pt x="66106" y="227374"/>
                  <a:pt x="65038" y="227374"/>
                </a:cubicBezTo>
                <a:cubicBezTo>
                  <a:pt x="64326" y="227374"/>
                  <a:pt x="64326" y="227018"/>
                  <a:pt x="63970" y="227018"/>
                </a:cubicBezTo>
                <a:lnTo>
                  <a:pt x="39052" y="220610"/>
                </a:lnTo>
                <a:cubicBezTo>
                  <a:pt x="37628" y="220254"/>
                  <a:pt x="36560" y="219186"/>
                  <a:pt x="36204" y="217762"/>
                </a:cubicBezTo>
                <a:lnTo>
                  <a:pt x="29796" y="192843"/>
                </a:lnTo>
                <a:cubicBezTo>
                  <a:pt x="29084" y="191419"/>
                  <a:pt x="29796" y="189639"/>
                  <a:pt x="30508" y="188927"/>
                </a:cubicBezTo>
                <a:lnTo>
                  <a:pt x="48663" y="170772"/>
                </a:lnTo>
                <a:cubicBezTo>
                  <a:pt x="49731" y="169348"/>
                  <a:pt x="51511" y="168992"/>
                  <a:pt x="52935" y="169348"/>
                </a:cubicBezTo>
                <a:close/>
                <a:moveTo>
                  <a:pt x="205416" y="124542"/>
                </a:moveTo>
                <a:cubicBezTo>
                  <a:pt x="207559" y="124542"/>
                  <a:pt x="209702" y="126328"/>
                  <a:pt x="209702" y="128828"/>
                </a:cubicBezTo>
                <a:cubicBezTo>
                  <a:pt x="209702" y="173477"/>
                  <a:pt x="173269" y="209910"/>
                  <a:pt x="128620" y="209910"/>
                </a:cubicBezTo>
                <a:cubicBezTo>
                  <a:pt x="126120" y="209910"/>
                  <a:pt x="124334" y="207767"/>
                  <a:pt x="124334" y="205624"/>
                </a:cubicBezTo>
                <a:cubicBezTo>
                  <a:pt x="124334" y="203123"/>
                  <a:pt x="126120" y="201337"/>
                  <a:pt x="128620" y="201337"/>
                </a:cubicBezTo>
                <a:cubicBezTo>
                  <a:pt x="168625" y="201337"/>
                  <a:pt x="201129" y="168476"/>
                  <a:pt x="201129" y="128828"/>
                </a:cubicBezTo>
                <a:cubicBezTo>
                  <a:pt x="201129" y="126328"/>
                  <a:pt x="202915" y="124542"/>
                  <a:pt x="205416" y="124542"/>
                </a:cubicBezTo>
                <a:close/>
                <a:moveTo>
                  <a:pt x="243229" y="92653"/>
                </a:moveTo>
                <a:cubicBezTo>
                  <a:pt x="242509" y="93374"/>
                  <a:pt x="242149" y="94094"/>
                  <a:pt x="241789" y="94455"/>
                </a:cubicBezTo>
                <a:cubicBezTo>
                  <a:pt x="229196" y="107064"/>
                  <a:pt x="211926" y="112828"/>
                  <a:pt x="194655" y="110307"/>
                </a:cubicBezTo>
                <a:lnTo>
                  <a:pt x="113699" y="191368"/>
                </a:lnTo>
                <a:cubicBezTo>
                  <a:pt x="116217" y="208661"/>
                  <a:pt x="110101" y="226314"/>
                  <a:pt x="97867" y="238563"/>
                </a:cubicBezTo>
                <a:cubicBezTo>
                  <a:pt x="96068" y="240365"/>
                  <a:pt x="94269" y="242166"/>
                  <a:pt x="92111" y="243607"/>
                </a:cubicBezTo>
                <a:cubicBezTo>
                  <a:pt x="103984" y="247210"/>
                  <a:pt x="116217" y="249371"/>
                  <a:pt x="128811" y="249371"/>
                </a:cubicBezTo>
                <a:cubicBezTo>
                  <a:pt x="152558" y="249371"/>
                  <a:pt x="175225" y="242526"/>
                  <a:pt x="195015" y="229556"/>
                </a:cubicBezTo>
                <a:cubicBezTo>
                  <a:pt x="196454" y="228476"/>
                  <a:pt x="198973" y="228476"/>
                  <a:pt x="200772" y="230277"/>
                </a:cubicBezTo>
                <a:lnTo>
                  <a:pt x="248986" y="278914"/>
                </a:lnTo>
                <a:lnTo>
                  <a:pt x="248986" y="129041"/>
                </a:lnTo>
                <a:cubicBezTo>
                  <a:pt x="248986" y="116791"/>
                  <a:pt x="246827" y="104542"/>
                  <a:pt x="243229" y="92653"/>
                </a:cubicBezTo>
                <a:close/>
                <a:moveTo>
                  <a:pt x="127270" y="48342"/>
                </a:moveTo>
                <a:cubicBezTo>
                  <a:pt x="130128" y="48342"/>
                  <a:pt x="131914" y="50128"/>
                  <a:pt x="131914" y="52628"/>
                </a:cubicBezTo>
                <a:cubicBezTo>
                  <a:pt x="131914" y="55128"/>
                  <a:pt x="130128" y="56914"/>
                  <a:pt x="127270" y="56914"/>
                </a:cubicBezTo>
                <a:cubicBezTo>
                  <a:pt x="87623" y="56914"/>
                  <a:pt x="55119" y="89418"/>
                  <a:pt x="55119" y="129066"/>
                </a:cubicBezTo>
                <a:cubicBezTo>
                  <a:pt x="55119" y="131567"/>
                  <a:pt x="53333" y="133710"/>
                  <a:pt x="50832" y="133710"/>
                </a:cubicBezTo>
                <a:cubicBezTo>
                  <a:pt x="48332" y="133710"/>
                  <a:pt x="46546" y="131567"/>
                  <a:pt x="46546" y="129066"/>
                </a:cubicBezTo>
                <a:cubicBezTo>
                  <a:pt x="46546" y="84418"/>
                  <a:pt x="82622" y="48342"/>
                  <a:pt x="127270" y="48342"/>
                </a:cubicBezTo>
                <a:close/>
                <a:moveTo>
                  <a:pt x="210486" y="9791"/>
                </a:moveTo>
                <a:cubicBezTo>
                  <a:pt x="195734" y="6909"/>
                  <a:pt x="180623" y="11592"/>
                  <a:pt x="169828" y="22761"/>
                </a:cubicBezTo>
                <a:cubicBezTo>
                  <a:pt x="159034" y="33569"/>
                  <a:pt x="153997" y="49061"/>
                  <a:pt x="157235" y="63832"/>
                </a:cubicBezTo>
                <a:cubicBezTo>
                  <a:pt x="157235" y="65633"/>
                  <a:pt x="156875" y="67074"/>
                  <a:pt x="155796" y="68155"/>
                </a:cubicBezTo>
                <a:lnTo>
                  <a:pt x="114749" y="109256"/>
                </a:lnTo>
                <a:lnTo>
                  <a:pt x="71602" y="152458"/>
                </a:lnTo>
                <a:cubicBezTo>
                  <a:pt x="70522" y="153539"/>
                  <a:pt x="69083" y="153899"/>
                  <a:pt x="67644" y="153899"/>
                </a:cubicBezTo>
                <a:cubicBezTo>
                  <a:pt x="64406" y="153539"/>
                  <a:pt x="61527" y="152819"/>
                  <a:pt x="59008" y="152819"/>
                </a:cubicBezTo>
                <a:cubicBezTo>
                  <a:pt x="46415" y="152819"/>
                  <a:pt x="34542" y="157862"/>
                  <a:pt x="25906" y="166509"/>
                </a:cubicBezTo>
                <a:cubicBezTo>
                  <a:pt x="7916" y="184523"/>
                  <a:pt x="7916" y="214065"/>
                  <a:pt x="25906" y="232439"/>
                </a:cubicBezTo>
                <a:cubicBezTo>
                  <a:pt x="43897" y="250452"/>
                  <a:pt x="73401" y="250452"/>
                  <a:pt x="91751" y="232439"/>
                </a:cubicBezTo>
                <a:cubicBezTo>
                  <a:pt x="102545" y="221270"/>
                  <a:pt x="107222" y="206139"/>
                  <a:pt x="104344" y="190647"/>
                </a:cubicBezTo>
                <a:cubicBezTo>
                  <a:pt x="103984" y="189206"/>
                  <a:pt x="104344" y="187765"/>
                  <a:pt x="105423" y="186684"/>
                </a:cubicBezTo>
                <a:lnTo>
                  <a:pt x="189977" y="102381"/>
                </a:lnTo>
                <a:cubicBezTo>
                  <a:pt x="191057" y="101300"/>
                  <a:pt x="192496" y="100940"/>
                  <a:pt x="193935" y="100940"/>
                </a:cubicBezTo>
                <a:cubicBezTo>
                  <a:pt x="209047" y="104182"/>
                  <a:pt x="224519" y="99138"/>
                  <a:pt x="235313" y="88330"/>
                </a:cubicBezTo>
                <a:lnTo>
                  <a:pt x="236431" y="86490"/>
                </a:lnTo>
                <a:lnTo>
                  <a:pt x="246782" y="69461"/>
                </a:lnTo>
                <a:cubicBezTo>
                  <a:pt x="248986" y="62481"/>
                  <a:pt x="249525" y="55005"/>
                  <a:pt x="248266" y="47619"/>
                </a:cubicBezTo>
                <a:lnTo>
                  <a:pt x="216963" y="78963"/>
                </a:lnTo>
                <a:cubicBezTo>
                  <a:pt x="215883" y="80044"/>
                  <a:pt x="214084" y="80404"/>
                  <a:pt x="212645" y="80044"/>
                </a:cubicBezTo>
                <a:lnTo>
                  <a:pt x="187819" y="73559"/>
                </a:lnTo>
                <a:cubicBezTo>
                  <a:pt x="186379" y="72838"/>
                  <a:pt x="184940" y="71758"/>
                  <a:pt x="184580" y="70317"/>
                </a:cubicBezTo>
                <a:lnTo>
                  <a:pt x="178104" y="45458"/>
                </a:lnTo>
                <a:cubicBezTo>
                  <a:pt x="177384" y="44017"/>
                  <a:pt x="178104" y="42215"/>
                  <a:pt x="179183" y="41135"/>
                </a:cubicBezTo>
                <a:lnTo>
                  <a:pt x="210486" y="9791"/>
                </a:lnTo>
                <a:close/>
                <a:moveTo>
                  <a:pt x="128811" y="9071"/>
                </a:moveTo>
                <a:cubicBezTo>
                  <a:pt x="62966" y="9071"/>
                  <a:pt x="8995" y="62751"/>
                  <a:pt x="8995" y="129041"/>
                </a:cubicBezTo>
                <a:cubicBezTo>
                  <a:pt x="8995" y="142010"/>
                  <a:pt x="11154" y="154260"/>
                  <a:pt x="14752" y="165788"/>
                </a:cubicBezTo>
                <a:cubicBezTo>
                  <a:pt x="16192" y="163987"/>
                  <a:pt x="17991" y="162186"/>
                  <a:pt x="19430" y="160384"/>
                </a:cubicBezTo>
                <a:cubicBezTo>
                  <a:pt x="32023" y="147775"/>
                  <a:pt x="49654" y="142010"/>
                  <a:pt x="66564" y="144532"/>
                </a:cubicBezTo>
                <a:lnTo>
                  <a:pt x="98996" y="112203"/>
                </a:lnTo>
                <a:lnTo>
                  <a:pt x="147880" y="63471"/>
                </a:lnTo>
                <a:cubicBezTo>
                  <a:pt x="145362" y="46178"/>
                  <a:pt x="151119" y="28525"/>
                  <a:pt x="163352" y="16276"/>
                </a:cubicBezTo>
                <a:cubicBezTo>
                  <a:pt x="164072" y="15555"/>
                  <a:pt x="164791" y="15195"/>
                  <a:pt x="165151" y="14835"/>
                </a:cubicBezTo>
                <a:cubicBezTo>
                  <a:pt x="153637" y="10872"/>
                  <a:pt x="141404" y="9071"/>
                  <a:pt x="128811" y="9071"/>
                </a:cubicBezTo>
                <a:close/>
                <a:moveTo>
                  <a:pt x="128811" y="64"/>
                </a:moveTo>
                <a:cubicBezTo>
                  <a:pt x="144282" y="64"/>
                  <a:pt x="159394" y="2946"/>
                  <a:pt x="173786" y="8350"/>
                </a:cubicBezTo>
                <a:cubicBezTo>
                  <a:pt x="187819" y="-296"/>
                  <a:pt x="204729" y="-2458"/>
                  <a:pt x="220561" y="2946"/>
                </a:cubicBezTo>
                <a:cubicBezTo>
                  <a:pt x="222360" y="3666"/>
                  <a:pt x="223080" y="4747"/>
                  <a:pt x="223799" y="6188"/>
                </a:cubicBezTo>
                <a:cubicBezTo>
                  <a:pt x="223799" y="7629"/>
                  <a:pt x="223439" y="9071"/>
                  <a:pt x="222360" y="10512"/>
                </a:cubicBezTo>
                <a:lnTo>
                  <a:pt x="187459" y="45458"/>
                </a:lnTo>
                <a:lnTo>
                  <a:pt x="192496" y="65633"/>
                </a:lnTo>
                <a:lnTo>
                  <a:pt x="212645" y="70677"/>
                </a:lnTo>
                <a:lnTo>
                  <a:pt x="247546" y="35731"/>
                </a:lnTo>
                <a:cubicBezTo>
                  <a:pt x="248626" y="34650"/>
                  <a:pt x="250065" y="33929"/>
                  <a:pt x="251864" y="34289"/>
                </a:cubicBezTo>
                <a:cubicBezTo>
                  <a:pt x="253303" y="34650"/>
                  <a:pt x="254383" y="35731"/>
                  <a:pt x="255102" y="37532"/>
                </a:cubicBezTo>
                <a:cubicBezTo>
                  <a:pt x="260499" y="53384"/>
                  <a:pt x="258340" y="70317"/>
                  <a:pt x="249705" y="84007"/>
                </a:cubicBezTo>
                <a:cubicBezTo>
                  <a:pt x="255102" y="98418"/>
                  <a:pt x="257981" y="113549"/>
                  <a:pt x="257981" y="129041"/>
                </a:cubicBezTo>
                <a:lnTo>
                  <a:pt x="257981" y="289722"/>
                </a:lnTo>
                <a:cubicBezTo>
                  <a:pt x="257981" y="291163"/>
                  <a:pt x="256901" y="292964"/>
                  <a:pt x="255102" y="293685"/>
                </a:cubicBezTo>
                <a:cubicBezTo>
                  <a:pt x="254742" y="293685"/>
                  <a:pt x="254023" y="294045"/>
                  <a:pt x="253303" y="294045"/>
                </a:cubicBezTo>
                <a:cubicBezTo>
                  <a:pt x="252584" y="294045"/>
                  <a:pt x="251144" y="293685"/>
                  <a:pt x="250065" y="292604"/>
                </a:cubicBezTo>
                <a:lnTo>
                  <a:pt x="196814" y="238923"/>
                </a:lnTo>
                <a:cubicBezTo>
                  <a:pt x="176305" y="251893"/>
                  <a:pt x="152918" y="258378"/>
                  <a:pt x="128811" y="258378"/>
                </a:cubicBezTo>
                <a:cubicBezTo>
                  <a:pt x="112619" y="258378"/>
                  <a:pt x="96788" y="255136"/>
                  <a:pt x="82396" y="249371"/>
                </a:cubicBezTo>
                <a:cubicBezTo>
                  <a:pt x="75200" y="252974"/>
                  <a:pt x="66924" y="254775"/>
                  <a:pt x="59008" y="254775"/>
                </a:cubicBezTo>
                <a:cubicBezTo>
                  <a:pt x="44616" y="254775"/>
                  <a:pt x="30584" y="249371"/>
                  <a:pt x="19430" y="238563"/>
                </a:cubicBezTo>
                <a:cubicBezTo>
                  <a:pt x="2519" y="221630"/>
                  <a:pt x="-1079" y="196412"/>
                  <a:pt x="8636" y="175876"/>
                </a:cubicBezTo>
                <a:cubicBezTo>
                  <a:pt x="2879" y="161465"/>
                  <a:pt x="0" y="145613"/>
                  <a:pt x="0" y="129041"/>
                </a:cubicBezTo>
                <a:cubicBezTo>
                  <a:pt x="0" y="58067"/>
                  <a:pt x="57569" y="64"/>
                  <a:pt x="128811" y="64"/>
                </a:cubicBezTo>
                <a:close/>
              </a:path>
            </a:pathLst>
          </a:custGeom>
          <a:solidFill>
            <a:schemeClr val="tx2"/>
          </a:solidFill>
          <a:ln>
            <a:noFill/>
          </a:ln>
          <a:effectLst/>
        </p:spPr>
        <p:txBody>
          <a:bodyPr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dirty="0">
              <a:latin typeface="Lato Light" panose="020F0502020204030203" pitchFamily="34" charset="0"/>
            </a:endParaRPr>
          </a:p>
        </p:txBody>
      </p:sp>
      <p:sp>
        <p:nvSpPr>
          <p:cNvPr id="28" name="Freeform 27">
            <a:extLst>
              <a:ext uri="{FF2B5EF4-FFF2-40B4-BE49-F238E27FC236}">
                <a16:creationId xmlns="" xmlns:a16="http://schemas.microsoft.com/office/drawing/2014/main" xmlns:lc="http://schemas.openxmlformats.org/drawingml/2006/lockedCanvas" id="{6BBC721F-AEBF-DF48-8A9A-E8A91C79BA22}"/>
              </a:ext>
            </a:extLst>
          </p:cNvPr>
          <p:cNvSpPr>
            <a:spLocks noChangeArrowheads="1"/>
          </p:cNvSpPr>
          <p:nvPr/>
        </p:nvSpPr>
        <p:spPr bwMode="auto">
          <a:xfrm>
            <a:off x="2551892" y="5648701"/>
            <a:ext cx="338959" cy="286882"/>
          </a:xfrm>
          <a:custGeom>
            <a:avLst/>
            <a:gdLst/>
            <a:ahLst/>
            <a:cxnLst/>
            <a:rect l="0" t="0" r="r" b="b"/>
            <a:pathLst>
              <a:path w="309203" h="309203">
                <a:moveTo>
                  <a:pt x="111350" y="277873"/>
                </a:moveTo>
                <a:cubicBezTo>
                  <a:pt x="103795" y="277873"/>
                  <a:pt x="97318" y="283995"/>
                  <a:pt x="97318" y="291917"/>
                </a:cubicBezTo>
                <a:lnTo>
                  <a:pt x="97318" y="299839"/>
                </a:lnTo>
                <a:lnTo>
                  <a:pt x="209936" y="299839"/>
                </a:lnTo>
                <a:lnTo>
                  <a:pt x="209936" y="291917"/>
                </a:lnTo>
                <a:cubicBezTo>
                  <a:pt x="209936" y="283995"/>
                  <a:pt x="203820" y="277873"/>
                  <a:pt x="195904" y="277873"/>
                </a:cubicBezTo>
                <a:lnTo>
                  <a:pt x="185830" y="277873"/>
                </a:lnTo>
                <a:lnTo>
                  <a:pt x="121425" y="277873"/>
                </a:lnTo>
                <a:lnTo>
                  <a:pt x="111350" y="277873"/>
                </a:lnTo>
                <a:close/>
                <a:moveTo>
                  <a:pt x="144452" y="229619"/>
                </a:moveTo>
                <a:cubicBezTo>
                  <a:pt x="144093" y="247984"/>
                  <a:pt x="137616" y="260588"/>
                  <a:pt x="132219" y="268150"/>
                </a:cubicBezTo>
                <a:lnTo>
                  <a:pt x="175395" y="268150"/>
                </a:lnTo>
                <a:cubicBezTo>
                  <a:pt x="169998" y="260588"/>
                  <a:pt x="163522" y="247984"/>
                  <a:pt x="163162" y="229619"/>
                </a:cubicBezTo>
                <a:cubicBezTo>
                  <a:pt x="159924" y="229979"/>
                  <a:pt x="156686" y="230339"/>
                  <a:pt x="153447" y="230339"/>
                </a:cubicBezTo>
                <a:cubicBezTo>
                  <a:pt x="150569" y="230339"/>
                  <a:pt x="147331" y="229979"/>
                  <a:pt x="144452" y="229619"/>
                </a:cubicBezTo>
                <a:close/>
                <a:moveTo>
                  <a:pt x="129894" y="103546"/>
                </a:moveTo>
                <a:cubicBezTo>
                  <a:pt x="132509" y="103187"/>
                  <a:pt x="135124" y="105340"/>
                  <a:pt x="135124" y="107852"/>
                </a:cubicBezTo>
                <a:lnTo>
                  <a:pt x="139606" y="174592"/>
                </a:lnTo>
                <a:cubicBezTo>
                  <a:pt x="139980" y="184639"/>
                  <a:pt x="141474" y="193968"/>
                  <a:pt x="143715" y="201862"/>
                </a:cubicBezTo>
                <a:cubicBezTo>
                  <a:pt x="144089" y="204015"/>
                  <a:pt x="142968" y="206886"/>
                  <a:pt x="140353" y="207244"/>
                </a:cubicBezTo>
                <a:cubicBezTo>
                  <a:pt x="139980" y="207244"/>
                  <a:pt x="139606" y="207603"/>
                  <a:pt x="138859" y="207603"/>
                </a:cubicBezTo>
                <a:cubicBezTo>
                  <a:pt x="136618" y="207603"/>
                  <a:pt x="134750" y="206168"/>
                  <a:pt x="134003" y="204015"/>
                </a:cubicBezTo>
                <a:cubicBezTo>
                  <a:pt x="132136" y="195762"/>
                  <a:pt x="130268" y="186074"/>
                  <a:pt x="129521" y="175310"/>
                </a:cubicBezTo>
                <a:lnTo>
                  <a:pt x="125412" y="108211"/>
                </a:lnTo>
                <a:cubicBezTo>
                  <a:pt x="125412" y="105699"/>
                  <a:pt x="127280" y="103546"/>
                  <a:pt x="129894" y="103546"/>
                </a:cubicBezTo>
                <a:close/>
                <a:moveTo>
                  <a:pt x="232963" y="93139"/>
                </a:moveTo>
                <a:lnTo>
                  <a:pt x="218571" y="175604"/>
                </a:lnTo>
                <a:cubicBezTo>
                  <a:pt x="218571" y="175964"/>
                  <a:pt x="218212" y="176324"/>
                  <a:pt x="218212" y="177044"/>
                </a:cubicBezTo>
                <a:cubicBezTo>
                  <a:pt x="236921" y="171282"/>
                  <a:pt x="251673" y="155078"/>
                  <a:pt x="254551" y="134912"/>
                </a:cubicBezTo>
                <a:lnTo>
                  <a:pt x="260668" y="93139"/>
                </a:lnTo>
                <a:lnTo>
                  <a:pt x="232963" y="93139"/>
                </a:lnTo>
                <a:close/>
                <a:moveTo>
                  <a:pt x="84006" y="93139"/>
                </a:moveTo>
                <a:lnTo>
                  <a:pt x="98038" y="173803"/>
                </a:lnTo>
                <a:cubicBezTo>
                  <a:pt x="102715" y="201171"/>
                  <a:pt x="126103" y="220616"/>
                  <a:pt x="153447" y="220616"/>
                </a:cubicBezTo>
                <a:cubicBezTo>
                  <a:pt x="181152" y="220616"/>
                  <a:pt x="204539" y="201171"/>
                  <a:pt x="209576" y="173803"/>
                </a:cubicBezTo>
                <a:lnTo>
                  <a:pt x="223249" y="93139"/>
                </a:lnTo>
                <a:lnTo>
                  <a:pt x="84006" y="93139"/>
                </a:lnTo>
                <a:close/>
                <a:moveTo>
                  <a:pt x="46586" y="93139"/>
                </a:moveTo>
                <a:lnTo>
                  <a:pt x="52703" y="134912"/>
                </a:lnTo>
                <a:cubicBezTo>
                  <a:pt x="55581" y="155078"/>
                  <a:pt x="70333" y="171282"/>
                  <a:pt x="89403" y="177044"/>
                </a:cubicBezTo>
                <a:cubicBezTo>
                  <a:pt x="89043" y="176324"/>
                  <a:pt x="89043" y="175964"/>
                  <a:pt x="88683" y="175604"/>
                </a:cubicBezTo>
                <a:lnTo>
                  <a:pt x="74651" y="93139"/>
                </a:lnTo>
                <a:lnTo>
                  <a:pt x="46586" y="93139"/>
                </a:lnTo>
                <a:close/>
                <a:moveTo>
                  <a:pt x="40829" y="84137"/>
                </a:moveTo>
                <a:lnTo>
                  <a:pt x="78609" y="84137"/>
                </a:lnTo>
                <a:lnTo>
                  <a:pt x="227566" y="84137"/>
                </a:lnTo>
                <a:lnTo>
                  <a:pt x="229006" y="84137"/>
                </a:lnTo>
                <a:lnTo>
                  <a:pt x="266065" y="84137"/>
                </a:lnTo>
                <a:cubicBezTo>
                  <a:pt x="267504" y="84137"/>
                  <a:pt x="268944" y="84857"/>
                  <a:pt x="269663" y="85577"/>
                </a:cubicBezTo>
                <a:cubicBezTo>
                  <a:pt x="270743" y="86658"/>
                  <a:pt x="271102" y="88098"/>
                  <a:pt x="271102" y="89178"/>
                </a:cubicBezTo>
                <a:lnTo>
                  <a:pt x="263906" y="136352"/>
                </a:lnTo>
                <a:cubicBezTo>
                  <a:pt x="260308" y="161920"/>
                  <a:pt x="240159" y="182085"/>
                  <a:pt x="215333" y="187127"/>
                </a:cubicBezTo>
                <a:cubicBezTo>
                  <a:pt x="208137" y="206572"/>
                  <a:pt x="192306" y="221337"/>
                  <a:pt x="172517" y="227458"/>
                </a:cubicBezTo>
                <a:cubicBezTo>
                  <a:pt x="172157" y="251585"/>
                  <a:pt x="184031" y="264549"/>
                  <a:pt x="187629" y="268150"/>
                </a:cubicBezTo>
                <a:lnTo>
                  <a:pt x="195904" y="268150"/>
                </a:lnTo>
                <a:cubicBezTo>
                  <a:pt x="208857" y="268150"/>
                  <a:pt x="219291" y="278953"/>
                  <a:pt x="219291" y="291917"/>
                </a:cubicBezTo>
                <a:lnTo>
                  <a:pt x="219291" y="304521"/>
                </a:lnTo>
                <a:cubicBezTo>
                  <a:pt x="219291" y="307041"/>
                  <a:pt x="217132" y="309202"/>
                  <a:pt x="214614" y="309202"/>
                </a:cubicBezTo>
                <a:lnTo>
                  <a:pt x="93001" y="309202"/>
                </a:lnTo>
                <a:cubicBezTo>
                  <a:pt x="90122" y="309202"/>
                  <a:pt x="87963" y="307041"/>
                  <a:pt x="87963" y="304521"/>
                </a:cubicBezTo>
                <a:lnTo>
                  <a:pt x="87963" y="291917"/>
                </a:lnTo>
                <a:cubicBezTo>
                  <a:pt x="87963" y="278953"/>
                  <a:pt x="98398" y="268150"/>
                  <a:pt x="111350" y="268150"/>
                </a:cubicBezTo>
                <a:lnTo>
                  <a:pt x="119626" y="268150"/>
                </a:lnTo>
                <a:cubicBezTo>
                  <a:pt x="123584" y="264549"/>
                  <a:pt x="135098" y="251585"/>
                  <a:pt x="134738" y="227458"/>
                </a:cubicBezTo>
                <a:cubicBezTo>
                  <a:pt x="115308" y="221337"/>
                  <a:pt x="99117" y="206572"/>
                  <a:pt x="91921" y="187127"/>
                </a:cubicBezTo>
                <a:cubicBezTo>
                  <a:pt x="67095" y="182445"/>
                  <a:pt x="47306" y="161920"/>
                  <a:pt x="43348" y="136352"/>
                </a:cubicBezTo>
                <a:lnTo>
                  <a:pt x="36512" y="89178"/>
                </a:lnTo>
                <a:cubicBezTo>
                  <a:pt x="36512" y="88098"/>
                  <a:pt x="36512" y="86658"/>
                  <a:pt x="37591" y="85577"/>
                </a:cubicBezTo>
                <a:cubicBezTo>
                  <a:pt x="38671" y="84857"/>
                  <a:pt x="39750" y="84137"/>
                  <a:pt x="40829" y="84137"/>
                </a:cubicBezTo>
                <a:close/>
                <a:moveTo>
                  <a:pt x="275736" y="23926"/>
                </a:moveTo>
                <a:cubicBezTo>
                  <a:pt x="277568" y="22225"/>
                  <a:pt x="280499" y="22225"/>
                  <a:pt x="282697" y="23926"/>
                </a:cubicBezTo>
                <a:cubicBezTo>
                  <a:pt x="283429" y="24606"/>
                  <a:pt x="283796" y="25967"/>
                  <a:pt x="283796" y="26987"/>
                </a:cubicBezTo>
                <a:cubicBezTo>
                  <a:pt x="283796" y="28008"/>
                  <a:pt x="283429" y="29369"/>
                  <a:pt x="282697" y="30049"/>
                </a:cubicBezTo>
                <a:cubicBezTo>
                  <a:pt x="281598" y="31070"/>
                  <a:pt x="280499" y="31410"/>
                  <a:pt x="279400" y="31410"/>
                </a:cubicBezTo>
                <a:cubicBezTo>
                  <a:pt x="277934" y="31410"/>
                  <a:pt x="276469" y="31070"/>
                  <a:pt x="275736" y="30049"/>
                </a:cubicBezTo>
                <a:cubicBezTo>
                  <a:pt x="275003" y="29369"/>
                  <a:pt x="274637" y="28008"/>
                  <a:pt x="274637" y="26987"/>
                </a:cubicBezTo>
                <a:cubicBezTo>
                  <a:pt x="274637" y="25967"/>
                  <a:pt x="275003" y="24606"/>
                  <a:pt x="275736" y="23926"/>
                </a:cubicBezTo>
                <a:close/>
                <a:moveTo>
                  <a:pt x="215723" y="23926"/>
                </a:moveTo>
                <a:cubicBezTo>
                  <a:pt x="217487" y="22225"/>
                  <a:pt x="220309" y="22225"/>
                  <a:pt x="222073" y="23926"/>
                </a:cubicBezTo>
                <a:cubicBezTo>
                  <a:pt x="222779" y="24606"/>
                  <a:pt x="223484" y="25967"/>
                  <a:pt x="223484" y="26987"/>
                </a:cubicBezTo>
                <a:cubicBezTo>
                  <a:pt x="223484" y="28008"/>
                  <a:pt x="222779" y="29369"/>
                  <a:pt x="222073" y="30049"/>
                </a:cubicBezTo>
                <a:cubicBezTo>
                  <a:pt x="221368" y="31070"/>
                  <a:pt x="219957" y="31410"/>
                  <a:pt x="218898" y="31410"/>
                </a:cubicBezTo>
                <a:cubicBezTo>
                  <a:pt x="217840" y="31410"/>
                  <a:pt x="216429" y="31070"/>
                  <a:pt x="215723" y="30049"/>
                </a:cubicBezTo>
                <a:cubicBezTo>
                  <a:pt x="215018" y="29369"/>
                  <a:pt x="214312" y="28008"/>
                  <a:pt x="214312" y="26987"/>
                </a:cubicBezTo>
                <a:cubicBezTo>
                  <a:pt x="214312" y="25967"/>
                  <a:pt x="215018" y="24606"/>
                  <a:pt x="215723" y="23926"/>
                </a:cubicBezTo>
                <a:close/>
                <a:moveTo>
                  <a:pt x="249238" y="23812"/>
                </a:moveTo>
                <a:cubicBezTo>
                  <a:pt x="251619" y="23812"/>
                  <a:pt x="253660" y="25929"/>
                  <a:pt x="253660" y="28398"/>
                </a:cubicBezTo>
                <a:cubicBezTo>
                  <a:pt x="253660" y="31220"/>
                  <a:pt x="251619" y="32984"/>
                  <a:pt x="249238" y="32984"/>
                </a:cubicBezTo>
                <a:cubicBezTo>
                  <a:pt x="246516" y="32984"/>
                  <a:pt x="244475" y="31220"/>
                  <a:pt x="244475" y="28398"/>
                </a:cubicBezTo>
                <a:cubicBezTo>
                  <a:pt x="244475" y="25929"/>
                  <a:pt x="246516" y="23812"/>
                  <a:pt x="249238" y="23812"/>
                </a:cubicBezTo>
                <a:close/>
                <a:moveTo>
                  <a:pt x="8988" y="9348"/>
                </a:moveTo>
                <a:lnTo>
                  <a:pt x="8988" y="46740"/>
                </a:lnTo>
                <a:lnTo>
                  <a:pt x="299855" y="46740"/>
                </a:lnTo>
                <a:lnTo>
                  <a:pt x="299855" y="9348"/>
                </a:lnTo>
                <a:lnTo>
                  <a:pt x="8988" y="9348"/>
                </a:lnTo>
                <a:close/>
                <a:moveTo>
                  <a:pt x="4674" y="0"/>
                </a:moveTo>
                <a:lnTo>
                  <a:pt x="304529" y="0"/>
                </a:lnTo>
                <a:cubicBezTo>
                  <a:pt x="307045" y="0"/>
                  <a:pt x="309203" y="2157"/>
                  <a:pt x="309203" y="4674"/>
                </a:cubicBezTo>
                <a:lnTo>
                  <a:pt x="309203" y="51773"/>
                </a:lnTo>
                <a:lnTo>
                  <a:pt x="309203" y="304529"/>
                </a:lnTo>
                <a:cubicBezTo>
                  <a:pt x="309203" y="307045"/>
                  <a:pt x="307045" y="309203"/>
                  <a:pt x="304529" y="309203"/>
                </a:cubicBezTo>
                <a:lnTo>
                  <a:pt x="248081" y="309203"/>
                </a:lnTo>
                <a:cubicBezTo>
                  <a:pt x="245564" y="309203"/>
                  <a:pt x="243767" y="307045"/>
                  <a:pt x="243767" y="304529"/>
                </a:cubicBezTo>
                <a:cubicBezTo>
                  <a:pt x="243767" y="302012"/>
                  <a:pt x="245564" y="299855"/>
                  <a:pt x="248081" y="299855"/>
                </a:cubicBezTo>
                <a:lnTo>
                  <a:pt x="299855" y="299855"/>
                </a:lnTo>
                <a:lnTo>
                  <a:pt x="299855" y="56447"/>
                </a:lnTo>
                <a:lnTo>
                  <a:pt x="8988" y="56447"/>
                </a:lnTo>
                <a:lnTo>
                  <a:pt x="8988" y="299855"/>
                </a:lnTo>
                <a:lnTo>
                  <a:pt x="60762" y="299855"/>
                </a:lnTo>
                <a:cubicBezTo>
                  <a:pt x="63279" y="299855"/>
                  <a:pt x="65436" y="302012"/>
                  <a:pt x="65436" y="304529"/>
                </a:cubicBezTo>
                <a:cubicBezTo>
                  <a:pt x="65436" y="307045"/>
                  <a:pt x="63279" y="309203"/>
                  <a:pt x="60762" y="309203"/>
                </a:cubicBezTo>
                <a:lnTo>
                  <a:pt x="4674" y="309203"/>
                </a:lnTo>
                <a:cubicBezTo>
                  <a:pt x="1798" y="309203"/>
                  <a:pt x="0" y="307045"/>
                  <a:pt x="0" y="304529"/>
                </a:cubicBezTo>
                <a:lnTo>
                  <a:pt x="0" y="51773"/>
                </a:lnTo>
                <a:lnTo>
                  <a:pt x="0" y="4674"/>
                </a:lnTo>
                <a:cubicBezTo>
                  <a:pt x="0" y="2157"/>
                  <a:pt x="1798" y="0"/>
                  <a:pt x="4674" y="0"/>
                </a:cubicBezTo>
                <a:close/>
              </a:path>
            </a:pathLst>
          </a:custGeom>
          <a:solidFill>
            <a:schemeClr val="tx2"/>
          </a:solidFill>
          <a:ln>
            <a:noFill/>
          </a:ln>
          <a:effectLst/>
        </p:spPr>
        <p:txBody>
          <a:bodyPr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dirty="0">
              <a:latin typeface="Lato Light" panose="020F0502020204030203" pitchFamily="34" charset="0"/>
            </a:endParaRPr>
          </a:p>
        </p:txBody>
      </p:sp>
      <p:sp>
        <p:nvSpPr>
          <p:cNvPr id="44" name="Subtitle 2">
            <a:extLst>
              <a:ext uri="{FF2B5EF4-FFF2-40B4-BE49-F238E27FC236}">
                <a16:creationId xmlns:a16="http://schemas.microsoft.com/office/drawing/2014/main" xmlns="" id="{DDCD94A9-F10E-D442-A277-0F96D5915D2D}"/>
              </a:ext>
            </a:extLst>
          </p:cNvPr>
          <p:cNvSpPr txBox="1">
            <a:spLocks/>
          </p:cNvSpPr>
          <p:nvPr/>
        </p:nvSpPr>
        <p:spPr>
          <a:xfrm>
            <a:off x="3182735" y="5548429"/>
            <a:ext cx="5323532" cy="615860"/>
          </a:xfrm>
          <a:prstGeom prst="rect">
            <a:avLst/>
          </a:prstGeom>
        </p:spPr>
        <p:txBody>
          <a:bodyPr vert="horz" wrap="square" lIns="38405" tIns="19202" rIns="38405" bIns="192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US" sz="1400" dirty="0" smtClean="0">
                <a:solidFill>
                  <a:schemeClr val="bg1"/>
                </a:solidFill>
                <a:latin typeface="Lato Light" panose="020F0502020204030203" pitchFamily="34" charset="0"/>
                <a:ea typeface="Lato Light" panose="020F0502020204030203" pitchFamily="34" charset="0"/>
                <a:cs typeface="Mukta ExtraLight" panose="020B0000000000000000" pitchFamily="34" charset="77"/>
              </a:rPr>
              <a:t>The final stage was to offer </a:t>
            </a:r>
            <a:r>
              <a:rPr lang="en-US" sz="1400" dirty="0" smtClean="0">
                <a:solidFill>
                  <a:schemeClr val="bg1"/>
                </a:solidFill>
                <a:latin typeface="Lato Light" panose="020F0502020204030203" pitchFamily="34" charset="0"/>
                <a:ea typeface="Lato Light" panose="020F0502020204030203" pitchFamily="34" charset="0"/>
                <a:cs typeface="Mukta ExtraLight" panose="020B0000000000000000" pitchFamily="34" charset="77"/>
              </a:rPr>
              <a:t>LAMP testing out to the region. </a:t>
            </a:r>
            <a:r>
              <a:rPr lang="en-US" sz="1400" dirty="0" smtClean="0">
                <a:solidFill>
                  <a:schemeClr val="bg1"/>
                </a:solidFill>
                <a:latin typeface="Lato Light" panose="020F0502020204030203" pitchFamily="34" charset="0"/>
                <a:ea typeface="Lato Light" panose="020F0502020204030203" pitchFamily="34" charset="0"/>
                <a:cs typeface="Mukta ExtraLight" panose="020B0000000000000000" pitchFamily="34" charset="77"/>
              </a:rPr>
              <a:t>With the support of the Cheshire and Merseyside Health Care Partnership LAMP testing was rolled out to 12 trusts.</a:t>
            </a:r>
            <a:endParaRPr lang="en-US" sz="14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97256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Workforce behind LAMP</a:t>
            </a:r>
            <a:endParaRPr lang="en-GB" dirty="0"/>
          </a:p>
        </p:txBody>
      </p:sp>
      <p:sp>
        <p:nvSpPr>
          <p:cNvPr id="4" name="TextBox 3"/>
          <p:cNvSpPr txBox="1"/>
          <p:nvPr/>
        </p:nvSpPr>
        <p:spPr>
          <a:xfrm>
            <a:off x="2483768" y="4502155"/>
            <a:ext cx="4176464" cy="2123658"/>
          </a:xfrm>
          <a:prstGeom prst="rect">
            <a:avLst/>
          </a:prstGeom>
          <a:noFill/>
        </p:spPr>
        <p:txBody>
          <a:bodyPr wrap="square" rtlCol="0">
            <a:spAutoFit/>
          </a:bodyPr>
          <a:lstStyle/>
          <a:p>
            <a:r>
              <a:rPr lang="en-GB" sz="1200" dirty="0">
                <a:solidFill>
                  <a:schemeClr val="tx2"/>
                </a:solidFill>
              </a:rPr>
              <a:t>The LAMP lab would not exist, or be the success it is, without its dedicated workforce. </a:t>
            </a:r>
            <a:r>
              <a:rPr lang="en-GB" sz="1200" dirty="0">
                <a:solidFill>
                  <a:schemeClr val="tx2"/>
                </a:solidFill>
              </a:rPr>
              <a:t>The </a:t>
            </a:r>
            <a:r>
              <a:rPr lang="en-GB" sz="1200" dirty="0" smtClean="0">
                <a:solidFill>
                  <a:schemeClr val="tx2"/>
                </a:solidFill>
              </a:rPr>
              <a:t>day to day operational team </a:t>
            </a:r>
            <a:r>
              <a:rPr lang="en-GB" sz="1200" dirty="0">
                <a:solidFill>
                  <a:schemeClr val="tx2"/>
                </a:solidFill>
              </a:rPr>
              <a:t>consists of </a:t>
            </a:r>
            <a:r>
              <a:rPr lang="en-GB" sz="1200" dirty="0" smtClean="0">
                <a:solidFill>
                  <a:schemeClr val="tx2"/>
                </a:solidFill>
              </a:rPr>
              <a:t>Medical </a:t>
            </a:r>
            <a:r>
              <a:rPr lang="en-GB" sz="1200" dirty="0">
                <a:solidFill>
                  <a:schemeClr val="tx2"/>
                </a:solidFill>
              </a:rPr>
              <a:t>L</a:t>
            </a:r>
            <a:r>
              <a:rPr lang="en-GB" sz="1200" dirty="0">
                <a:solidFill>
                  <a:schemeClr val="tx2"/>
                </a:solidFill>
              </a:rPr>
              <a:t>aboratory </a:t>
            </a:r>
            <a:r>
              <a:rPr lang="en-GB" sz="1200" dirty="0">
                <a:solidFill>
                  <a:schemeClr val="tx2"/>
                </a:solidFill>
              </a:rPr>
              <a:t>A</a:t>
            </a:r>
            <a:r>
              <a:rPr lang="en-GB" sz="1200" dirty="0">
                <a:solidFill>
                  <a:schemeClr val="tx2"/>
                </a:solidFill>
              </a:rPr>
              <a:t>ssistants, Associate Practitioners and Biomedical Scientists. </a:t>
            </a:r>
            <a:r>
              <a:rPr lang="en-GB" sz="1200" dirty="0" smtClean="0">
                <a:solidFill>
                  <a:schemeClr val="tx2"/>
                </a:solidFill>
              </a:rPr>
              <a:t/>
            </a:r>
            <a:br>
              <a:rPr lang="en-GB" sz="1200" dirty="0" smtClean="0">
                <a:solidFill>
                  <a:schemeClr val="tx2"/>
                </a:solidFill>
              </a:rPr>
            </a:br>
            <a:r>
              <a:rPr lang="en-GB" sz="1200" dirty="0" smtClean="0">
                <a:solidFill>
                  <a:schemeClr val="tx2"/>
                </a:solidFill>
              </a:rPr>
              <a:t/>
            </a:r>
            <a:br>
              <a:rPr lang="en-GB" sz="1200" dirty="0" smtClean="0">
                <a:solidFill>
                  <a:schemeClr val="tx2"/>
                </a:solidFill>
              </a:rPr>
            </a:br>
            <a:r>
              <a:rPr lang="en-GB" sz="1200" dirty="0" smtClean="0">
                <a:solidFill>
                  <a:schemeClr val="tx2"/>
                </a:solidFill>
              </a:rPr>
              <a:t>A </a:t>
            </a:r>
            <a:r>
              <a:rPr lang="en-GB" sz="1200" dirty="0">
                <a:solidFill>
                  <a:schemeClr val="tx2"/>
                </a:solidFill>
              </a:rPr>
              <a:t>large portion of our workforce are students at the University of Liverpool. </a:t>
            </a:r>
            <a:r>
              <a:rPr lang="en-GB" sz="1200" dirty="0" smtClean="0">
                <a:solidFill>
                  <a:schemeClr val="tx2"/>
                </a:solidFill>
              </a:rPr>
              <a:t>This staffing model has been mutually beneficial as most of the students have been unable to work in their university laboratories due </a:t>
            </a:r>
            <a:r>
              <a:rPr lang="en-GB" sz="1200" dirty="0">
                <a:solidFill>
                  <a:schemeClr val="tx2"/>
                </a:solidFill>
              </a:rPr>
              <a:t>to the </a:t>
            </a:r>
            <a:r>
              <a:rPr lang="en-GB" sz="1200" dirty="0" smtClean="0">
                <a:solidFill>
                  <a:schemeClr val="tx2"/>
                </a:solidFill>
              </a:rPr>
              <a:t>pandemic, therefore working in LAMP has provided them with valuable laboratory experience. </a:t>
            </a:r>
            <a:endParaRPr lang="en-GB" sz="1200" dirty="0">
              <a:solidFill>
                <a:schemeClr val="tx2"/>
              </a:solidFill>
            </a:endParaRPr>
          </a:p>
        </p:txBody>
      </p:sp>
      <p:sp>
        <p:nvSpPr>
          <p:cNvPr id="5" name="TextBox 4"/>
          <p:cNvSpPr txBox="1"/>
          <p:nvPr/>
        </p:nvSpPr>
        <p:spPr>
          <a:xfrm>
            <a:off x="2195736" y="1916830"/>
            <a:ext cx="2503241" cy="2585323"/>
          </a:xfrm>
          <a:prstGeom prst="rect">
            <a:avLst/>
          </a:prstGeom>
          <a:noFill/>
        </p:spPr>
        <p:txBody>
          <a:bodyPr wrap="square" rtlCol="0">
            <a:spAutoFit/>
          </a:bodyPr>
          <a:lstStyle/>
          <a:p>
            <a:r>
              <a:rPr lang="en-GB" sz="1200" dirty="0">
                <a:solidFill>
                  <a:schemeClr val="tx2"/>
                </a:solidFill>
              </a:rPr>
              <a:t>The team is managed by two Laboratory Operational Managers seconded from other positions within LCL; Emma Larne a Senior Biomedical Scientist in Biochemistry and Hannah Williams a Senior Biomedical Scientist in Haematology. </a:t>
            </a:r>
            <a:r>
              <a:rPr lang="en-GB" sz="1200" dirty="0">
                <a:solidFill>
                  <a:schemeClr val="tx2"/>
                </a:solidFill>
              </a:rPr>
              <a:t>Both of the laboratory managers had no experience in molecular virology but were </a:t>
            </a:r>
            <a:r>
              <a:rPr lang="en-GB" sz="1200" dirty="0" smtClean="0">
                <a:solidFill>
                  <a:schemeClr val="tx2"/>
                </a:solidFill>
              </a:rPr>
              <a:t>resolved to making the laboratory a success.</a:t>
            </a:r>
            <a:endParaRPr lang="en-GB" sz="1200" dirty="0">
              <a:solidFill>
                <a:schemeClr val="tx2"/>
              </a:solidFill>
            </a:endParaRPr>
          </a:p>
          <a:p>
            <a:endParaRPr lang="en-GB" dirty="0"/>
          </a:p>
        </p:txBody>
      </p:sp>
      <p:grpSp>
        <p:nvGrpSpPr>
          <p:cNvPr id="8" name="Group 7"/>
          <p:cNvGrpSpPr/>
          <p:nvPr/>
        </p:nvGrpSpPr>
        <p:grpSpPr>
          <a:xfrm>
            <a:off x="323528" y="1916832"/>
            <a:ext cx="1872208" cy="2324005"/>
            <a:chOff x="6119613" y="3861048"/>
            <a:chExt cx="1872208" cy="2324005"/>
          </a:xfrm>
        </p:grpSpPr>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3861048"/>
              <a:ext cx="1655067" cy="2093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119613" y="5954221"/>
              <a:ext cx="1872208" cy="230832"/>
            </a:xfrm>
            <a:prstGeom prst="rect">
              <a:avLst/>
            </a:prstGeom>
            <a:noFill/>
          </p:spPr>
          <p:txBody>
            <a:bodyPr wrap="square" rtlCol="0">
              <a:spAutoFit/>
            </a:bodyPr>
            <a:lstStyle/>
            <a:p>
              <a:pPr algn="ctr"/>
              <a:r>
                <a:rPr lang="en-GB" sz="900" dirty="0" smtClean="0"/>
                <a:t>Emma Larne &amp;  Hannah Williams</a:t>
              </a:r>
              <a:endParaRPr lang="en-GB" sz="900" dirty="0"/>
            </a:p>
          </p:txBody>
        </p:sp>
      </p:grpSp>
      <p:sp>
        <p:nvSpPr>
          <p:cNvPr id="10" name="TextBox 9"/>
          <p:cNvSpPr txBox="1"/>
          <p:nvPr/>
        </p:nvSpPr>
        <p:spPr>
          <a:xfrm>
            <a:off x="5148064" y="2620708"/>
            <a:ext cx="3672408" cy="1569660"/>
          </a:xfrm>
          <a:prstGeom prst="rect">
            <a:avLst/>
          </a:prstGeom>
          <a:noFill/>
        </p:spPr>
        <p:txBody>
          <a:bodyPr wrap="square" rtlCol="0">
            <a:spAutoFit/>
          </a:bodyPr>
          <a:lstStyle/>
          <a:p>
            <a:r>
              <a:rPr lang="en-GB" sz="1200" dirty="0">
                <a:solidFill>
                  <a:schemeClr val="tx2"/>
                </a:solidFill>
              </a:rPr>
              <a:t>Being a part of </a:t>
            </a:r>
            <a:r>
              <a:rPr lang="en-GB" sz="1200" dirty="0" smtClean="0">
                <a:solidFill>
                  <a:schemeClr val="tx2"/>
                </a:solidFill>
              </a:rPr>
              <a:t>LCL, </a:t>
            </a:r>
            <a:r>
              <a:rPr lang="en-GB" sz="1200" dirty="0">
                <a:solidFill>
                  <a:schemeClr val="tx2"/>
                </a:solidFill>
              </a:rPr>
              <a:t>the LAMP Laboratory has received support from all of our </a:t>
            </a:r>
            <a:r>
              <a:rPr lang="en-GB" sz="1200" dirty="0" smtClean="0">
                <a:solidFill>
                  <a:schemeClr val="tx2"/>
                </a:solidFill>
              </a:rPr>
              <a:t>other LCL departments. The IT team developed and implemented a unique sample tracking system along with a text messaging service, the customer care team supported with service user queries and results and the Senior </a:t>
            </a:r>
            <a:r>
              <a:rPr lang="en-GB" sz="1200" dirty="0">
                <a:solidFill>
                  <a:schemeClr val="tx2"/>
                </a:solidFill>
              </a:rPr>
              <a:t>Management </a:t>
            </a:r>
            <a:r>
              <a:rPr lang="en-GB" sz="1200" dirty="0" smtClean="0">
                <a:solidFill>
                  <a:schemeClr val="tx2"/>
                </a:solidFill>
              </a:rPr>
              <a:t>Team provided support</a:t>
            </a:r>
            <a:r>
              <a:rPr lang="en-GB" sz="1200" dirty="0">
                <a:solidFill>
                  <a:schemeClr val="tx2"/>
                </a:solidFill>
              </a:rPr>
              <a:t> </a:t>
            </a:r>
            <a:r>
              <a:rPr lang="en-GB" sz="1200" dirty="0" smtClean="0">
                <a:solidFill>
                  <a:schemeClr val="tx2"/>
                </a:solidFill>
              </a:rPr>
              <a:t>and guidance. </a:t>
            </a:r>
            <a:endParaRPr lang="en-GB" sz="1200" dirty="0">
              <a:solidFill>
                <a:schemeClr val="tx2"/>
              </a:solidFill>
            </a:endParaRPr>
          </a:p>
        </p:txBody>
      </p:sp>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763" t="19308" r="23676" b="11908"/>
          <a:stretch/>
        </p:blipFill>
        <p:spPr bwMode="auto">
          <a:xfrm>
            <a:off x="6642077" y="4502153"/>
            <a:ext cx="2123189" cy="2045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8982" b="4947"/>
          <a:stretch/>
        </p:blipFill>
        <p:spPr bwMode="auto">
          <a:xfrm>
            <a:off x="467544" y="4502154"/>
            <a:ext cx="2016224" cy="2045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1923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hape 2189">
            <a:extLst>
              <a:ext uri="{FF2B5EF4-FFF2-40B4-BE49-F238E27FC236}">
                <a16:creationId xmlns="" xmlns:a16="http://schemas.microsoft.com/office/drawing/2014/main" id="{7FB1166D-7253-1046-8903-359D4ED3E3F0}"/>
              </a:ext>
            </a:extLst>
          </p:cNvPr>
          <p:cNvSpPr/>
          <p:nvPr/>
        </p:nvSpPr>
        <p:spPr>
          <a:xfrm flipH="1">
            <a:off x="2559010" y="4374584"/>
            <a:ext cx="1015378" cy="1732654"/>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4835"/>
                  <a:pt x="15394" y="0"/>
                  <a:pt x="7739" y="0"/>
                </a:cubicBezTo>
                <a:lnTo>
                  <a:pt x="0" y="0"/>
                </a:lnTo>
                <a:lnTo>
                  <a:pt x="0" y="7200"/>
                </a:lnTo>
                <a:lnTo>
                  <a:pt x="7739" y="7200"/>
                </a:lnTo>
                <a:cubicBezTo>
                  <a:pt x="10291" y="7200"/>
                  <a:pt x="12359" y="8811"/>
                  <a:pt x="12359" y="10800"/>
                </a:cubicBezTo>
                <a:cubicBezTo>
                  <a:pt x="12359" y="12788"/>
                  <a:pt x="10291" y="14400"/>
                  <a:pt x="7739" y="14400"/>
                </a:cubicBezTo>
                <a:lnTo>
                  <a:pt x="0" y="14400"/>
                </a:lnTo>
                <a:lnTo>
                  <a:pt x="0" y="21600"/>
                </a:lnTo>
                <a:lnTo>
                  <a:pt x="7739" y="21600"/>
                </a:lnTo>
                <a:cubicBezTo>
                  <a:pt x="15394" y="21600"/>
                  <a:pt x="21600" y="16764"/>
                  <a:pt x="21600" y="108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345055">
              <a:lnSpc>
                <a:spcPct val="110000"/>
              </a:lnSpc>
              <a:spcBef>
                <a:spcPts val="1772"/>
              </a:spcBef>
              <a:defRPr sz="2000">
                <a:solidFill>
                  <a:srgbClr val="4C4C4C"/>
                </a:solidFill>
                <a:latin typeface="Helvetica Neue Light"/>
                <a:ea typeface="Helvetica Neue Light"/>
                <a:cs typeface="Helvetica Neue Light"/>
                <a:sym typeface="Helvetica Neue Light"/>
              </a:defRPr>
            </a:pPr>
            <a:endParaRPr sz="12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22" name="Shape 2191">
            <a:extLst>
              <a:ext uri="{FF2B5EF4-FFF2-40B4-BE49-F238E27FC236}">
                <a16:creationId xmlns="" xmlns:a16="http://schemas.microsoft.com/office/drawing/2014/main" id="{3A8F3107-1294-664F-B599-657003910F0E}"/>
              </a:ext>
            </a:extLst>
          </p:cNvPr>
          <p:cNvSpPr/>
          <p:nvPr/>
        </p:nvSpPr>
        <p:spPr>
          <a:xfrm flipH="1">
            <a:off x="5031666" y="3218518"/>
            <a:ext cx="1015379" cy="1732654"/>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6206" y="0"/>
                  <a:pt x="13861" y="0"/>
                </a:cubicBezTo>
                <a:lnTo>
                  <a:pt x="21600" y="0"/>
                </a:lnTo>
                <a:lnTo>
                  <a:pt x="21600" y="7200"/>
                </a:lnTo>
                <a:lnTo>
                  <a:pt x="13861" y="7200"/>
                </a:lnTo>
                <a:cubicBezTo>
                  <a:pt x="11309" y="7200"/>
                  <a:pt x="9241" y="8811"/>
                  <a:pt x="9241" y="10800"/>
                </a:cubicBezTo>
                <a:cubicBezTo>
                  <a:pt x="9241" y="12788"/>
                  <a:pt x="11309" y="14400"/>
                  <a:pt x="13861" y="14400"/>
                </a:cubicBezTo>
                <a:lnTo>
                  <a:pt x="21600" y="14400"/>
                </a:lnTo>
                <a:lnTo>
                  <a:pt x="21600" y="21600"/>
                </a:lnTo>
                <a:lnTo>
                  <a:pt x="13861" y="21600"/>
                </a:lnTo>
                <a:cubicBezTo>
                  <a:pt x="6206" y="21600"/>
                  <a:pt x="0" y="16764"/>
                  <a:pt x="0" y="108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2100" dirty="0">
              <a:latin typeface="Lato Light" panose="020F0502020204030203" pitchFamily="34" charset="0"/>
            </a:endParaRPr>
          </a:p>
        </p:txBody>
      </p:sp>
      <p:sp>
        <p:nvSpPr>
          <p:cNvPr id="24" name="Shape 2193">
            <a:extLst>
              <a:ext uri="{FF2B5EF4-FFF2-40B4-BE49-F238E27FC236}">
                <a16:creationId xmlns="" xmlns:a16="http://schemas.microsoft.com/office/drawing/2014/main" id="{DC2CCCE1-7AF0-2A4C-9F6D-849E0AB58AB1}"/>
              </a:ext>
            </a:extLst>
          </p:cNvPr>
          <p:cNvSpPr/>
          <p:nvPr/>
        </p:nvSpPr>
        <p:spPr>
          <a:xfrm flipH="1">
            <a:off x="3569139" y="4374584"/>
            <a:ext cx="1469921" cy="57754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2100" dirty="0">
              <a:latin typeface="Lato Light" panose="020F0502020204030203" pitchFamily="34" charset="0"/>
            </a:endParaRPr>
          </a:p>
        </p:txBody>
      </p:sp>
      <p:sp>
        <p:nvSpPr>
          <p:cNvPr id="26" name="Shape 2195">
            <a:extLst>
              <a:ext uri="{FF2B5EF4-FFF2-40B4-BE49-F238E27FC236}">
                <a16:creationId xmlns="" xmlns:a16="http://schemas.microsoft.com/office/drawing/2014/main" id="{3EC7A653-22AE-3041-9DCC-14EF750049C9}"/>
              </a:ext>
            </a:extLst>
          </p:cNvPr>
          <p:cNvSpPr/>
          <p:nvPr/>
        </p:nvSpPr>
        <p:spPr>
          <a:xfrm flipH="1">
            <a:off x="3565569" y="3218518"/>
            <a:ext cx="1469921" cy="57754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2100" dirty="0">
              <a:latin typeface="Lato Light" panose="020F0502020204030203" pitchFamily="34" charset="0"/>
            </a:endParaRPr>
          </a:p>
        </p:txBody>
      </p:sp>
      <p:sp>
        <p:nvSpPr>
          <p:cNvPr id="28" name="Shape 2197">
            <a:extLst>
              <a:ext uri="{FF2B5EF4-FFF2-40B4-BE49-F238E27FC236}">
                <a16:creationId xmlns="" xmlns:a16="http://schemas.microsoft.com/office/drawing/2014/main" id="{87C6E88D-D1A4-E742-AB79-F2148F61329D}"/>
              </a:ext>
            </a:extLst>
          </p:cNvPr>
          <p:cNvSpPr/>
          <p:nvPr/>
        </p:nvSpPr>
        <p:spPr>
          <a:xfrm flipH="1">
            <a:off x="3569060" y="5531887"/>
            <a:ext cx="2823727" cy="579105"/>
          </a:xfrm>
          <a:custGeom>
            <a:avLst/>
            <a:gdLst/>
            <a:ahLst/>
            <a:cxnLst>
              <a:cxn ang="0">
                <a:pos x="wd2" y="hd2"/>
              </a:cxn>
              <a:cxn ang="5400000">
                <a:pos x="wd2" y="hd2"/>
              </a:cxn>
              <a:cxn ang="10800000">
                <a:pos x="wd2" y="hd2"/>
              </a:cxn>
              <a:cxn ang="16200000">
                <a:pos x="wd2" y="hd2"/>
              </a:cxn>
            </a:cxnLst>
            <a:rect l="0" t="0" r="r" b="b"/>
            <a:pathLst>
              <a:path w="21600" h="21600" extrusionOk="0">
                <a:moveTo>
                  <a:pt x="0" y="21542"/>
                </a:moveTo>
                <a:lnTo>
                  <a:pt x="21600" y="21600"/>
                </a:lnTo>
                <a:lnTo>
                  <a:pt x="21600" y="58"/>
                </a:lnTo>
                <a:lnTo>
                  <a:pt x="0" y="0"/>
                </a:lnTo>
                <a:lnTo>
                  <a:pt x="0" y="21542"/>
                </a:ln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2100" dirty="0">
              <a:latin typeface="Lato Light" panose="020F0502020204030203" pitchFamily="34" charset="0"/>
            </a:endParaRPr>
          </a:p>
        </p:txBody>
      </p:sp>
      <p:sp>
        <p:nvSpPr>
          <p:cNvPr id="30" name="Shape 2199">
            <a:extLst>
              <a:ext uri="{FF2B5EF4-FFF2-40B4-BE49-F238E27FC236}">
                <a16:creationId xmlns="" xmlns:a16="http://schemas.microsoft.com/office/drawing/2014/main" id="{6E4C374A-DECD-7044-88AC-39F31BA5DAA1}"/>
              </a:ext>
            </a:extLst>
          </p:cNvPr>
          <p:cNvSpPr/>
          <p:nvPr/>
        </p:nvSpPr>
        <p:spPr>
          <a:xfrm flipH="1">
            <a:off x="2559010" y="2062579"/>
            <a:ext cx="1015378" cy="1732654"/>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4835"/>
                  <a:pt x="15394" y="0"/>
                  <a:pt x="7739" y="0"/>
                </a:cubicBezTo>
                <a:lnTo>
                  <a:pt x="0" y="0"/>
                </a:lnTo>
                <a:lnTo>
                  <a:pt x="0" y="7200"/>
                </a:lnTo>
                <a:lnTo>
                  <a:pt x="7739" y="7200"/>
                </a:lnTo>
                <a:cubicBezTo>
                  <a:pt x="10291" y="7200"/>
                  <a:pt x="12359" y="8811"/>
                  <a:pt x="12359" y="10800"/>
                </a:cubicBezTo>
                <a:cubicBezTo>
                  <a:pt x="12359" y="12788"/>
                  <a:pt x="10291" y="14400"/>
                  <a:pt x="7739" y="14400"/>
                </a:cubicBezTo>
                <a:lnTo>
                  <a:pt x="0" y="14400"/>
                </a:lnTo>
                <a:lnTo>
                  <a:pt x="0" y="21600"/>
                </a:lnTo>
                <a:lnTo>
                  <a:pt x="7739" y="21600"/>
                </a:lnTo>
                <a:cubicBezTo>
                  <a:pt x="15394" y="21600"/>
                  <a:pt x="21600" y="16764"/>
                  <a:pt x="21600" y="108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2100" dirty="0">
              <a:latin typeface="Lato Light" panose="020F0502020204030203" pitchFamily="34" charset="0"/>
            </a:endParaRPr>
          </a:p>
        </p:txBody>
      </p:sp>
      <p:sp>
        <p:nvSpPr>
          <p:cNvPr id="31" name="Shape 2200">
            <a:extLst>
              <a:ext uri="{FF2B5EF4-FFF2-40B4-BE49-F238E27FC236}">
                <a16:creationId xmlns="" xmlns:a16="http://schemas.microsoft.com/office/drawing/2014/main" id="{3781A739-101A-1A4C-B12E-DD336B60CBE9}"/>
              </a:ext>
            </a:extLst>
          </p:cNvPr>
          <p:cNvSpPr/>
          <p:nvPr/>
        </p:nvSpPr>
        <p:spPr>
          <a:xfrm flipH="1">
            <a:off x="2740943" y="2299619"/>
            <a:ext cx="675330" cy="1277838"/>
          </a:xfrm>
          <a:custGeom>
            <a:avLst/>
            <a:gdLst/>
            <a:ahLst/>
            <a:cxnLst>
              <a:cxn ang="0">
                <a:pos x="wd2" y="hd2"/>
              </a:cxn>
              <a:cxn ang="5400000">
                <a:pos x="wd2" y="hd2"/>
              </a:cxn>
              <a:cxn ang="10800000">
                <a:pos x="wd2" y="hd2"/>
              </a:cxn>
              <a:cxn ang="16200000">
                <a:pos x="wd2" y="hd2"/>
              </a:cxn>
            </a:cxnLst>
            <a:rect l="0" t="0" r="r" b="b"/>
            <a:pathLst>
              <a:path w="21600" h="21600" extrusionOk="0">
                <a:moveTo>
                  <a:pt x="16" y="1831"/>
                </a:moveTo>
                <a:lnTo>
                  <a:pt x="16" y="0"/>
                </a:lnTo>
                <a:lnTo>
                  <a:pt x="5212" y="0"/>
                </a:lnTo>
                <a:lnTo>
                  <a:pt x="5212" y="1831"/>
                </a:lnTo>
                <a:cubicBezTo>
                  <a:pt x="5212" y="1831"/>
                  <a:pt x="16" y="1831"/>
                  <a:pt x="16" y="1831"/>
                </a:cubicBezTo>
                <a:close/>
                <a:moveTo>
                  <a:pt x="14188" y="3650"/>
                </a:moveTo>
                <a:cubicBezTo>
                  <a:pt x="12923" y="2976"/>
                  <a:pt x="11515" y="2480"/>
                  <a:pt x="9998" y="2174"/>
                </a:cubicBezTo>
                <a:lnTo>
                  <a:pt x="10716" y="415"/>
                </a:lnTo>
                <a:cubicBezTo>
                  <a:pt x="12543" y="783"/>
                  <a:pt x="14241" y="1380"/>
                  <a:pt x="15763" y="2192"/>
                </a:cubicBezTo>
                <a:cubicBezTo>
                  <a:pt x="15763" y="2192"/>
                  <a:pt x="14188" y="3650"/>
                  <a:pt x="14188" y="3650"/>
                </a:cubicBezTo>
                <a:close/>
                <a:moveTo>
                  <a:pt x="19038" y="9157"/>
                </a:moveTo>
                <a:cubicBezTo>
                  <a:pt x="18750" y="8068"/>
                  <a:pt x="18180" y="7034"/>
                  <a:pt x="17347" y="6088"/>
                </a:cubicBezTo>
                <a:lnTo>
                  <a:pt x="19559" y="5123"/>
                </a:lnTo>
                <a:cubicBezTo>
                  <a:pt x="20567" y="6264"/>
                  <a:pt x="21252" y="7509"/>
                  <a:pt x="21600" y="8823"/>
                </a:cubicBezTo>
                <a:cubicBezTo>
                  <a:pt x="21600" y="8823"/>
                  <a:pt x="19038" y="9157"/>
                  <a:pt x="19038" y="9157"/>
                </a:cubicBezTo>
                <a:close/>
                <a:moveTo>
                  <a:pt x="19550" y="16486"/>
                </a:moveTo>
                <a:lnTo>
                  <a:pt x="17338" y="15519"/>
                </a:lnTo>
                <a:cubicBezTo>
                  <a:pt x="18175" y="14573"/>
                  <a:pt x="18746" y="13542"/>
                  <a:pt x="19037" y="12451"/>
                </a:cubicBezTo>
                <a:lnTo>
                  <a:pt x="21596" y="12788"/>
                </a:lnTo>
                <a:cubicBezTo>
                  <a:pt x="21248" y="14102"/>
                  <a:pt x="20559" y="15346"/>
                  <a:pt x="19550" y="16486"/>
                </a:cubicBezTo>
                <a:close/>
                <a:moveTo>
                  <a:pt x="10700" y="21187"/>
                </a:moveTo>
                <a:lnTo>
                  <a:pt x="9985" y="19427"/>
                </a:lnTo>
                <a:cubicBezTo>
                  <a:pt x="11501" y="19123"/>
                  <a:pt x="12911" y="18627"/>
                  <a:pt x="14177" y="17955"/>
                </a:cubicBezTo>
                <a:lnTo>
                  <a:pt x="15749" y="19414"/>
                </a:lnTo>
                <a:cubicBezTo>
                  <a:pt x="14226" y="20225"/>
                  <a:pt x="12527" y="20821"/>
                  <a:pt x="10700" y="21187"/>
                </a:cubicBezTo>
                <a:close/>
                <a:moveTo>
                  <a:pt x="0" y="21600"/>
                </a:moveTo>
                <a:lnTo>
                  <a:pt x="0" y="19769"/>
                </a:lnTo>
                <a:lnTo>
                  <a:pt x="5196" y="19769"/>
                </a:lnTo>
                <a:lnTo>
                  <a:pt x="5196" y="21600"/>
                </a:lnTo>
                <a:cubicBezTo>
                  <a:pt x="5196" y="21600"/>
                  <a:pt x="0" y="21600"/>
                  <a:pt x="0" y="21600"/>
                </a:cubicBezTo>
                <a:close/>
              </a:path>
            </a:pathLst>
          </a:custGeom>
          <a:solidFill>
            <a:srgbClr val="FFFFFF"/>
          </a:solidFill>
          <a:ln w="12700" cap="flat">
            <a:noFill/>
            <a:miter lim="400000"/>
          </a:ln>
          <a:effectLst/>
        </p:spPr>
        <p:txBody>
          <a:bodyPr wrap="square" lIns="0" tIns="0" rIns="0" bIns="0" numCol="1" anchor="ctr">
            <a:noAutofit/>
          </a:bodyPr>
          <a:lstStyle/>
          <a:p>
            <a:pPr>
              <a:defRPr sz="3000"/>
            </a:pPr>
            <a:endParaRPr dirty="0">
              <a:latin typeface="Lato Light" panose="020F0502020204030203" pitchFamily="34" charset="0"/>
            </a:endParaRPr>
          </a:p>
        </p:txBody>
      </p:sp>
      <p:sp>
        <p:nvSpPr>
          <p:cNvPr id="32" name="Shape 2201">
            <a:extLst>
              <a:ext uri="{FF2B5EF4-FFF2-40B4-BE49-F238E27FC236}">
                <a16:creationId xmlns="" xmlns:a16="http://schemas.microsoft.com/office/drawing/2014/main" id="{7F34B0C0-EB4E-9747-91F6-C738EDC87C3E}"/>
              </a:ext>
            </a:extLst>
          </p:cNvPr>
          <p:cNvSpPr/>
          <p:nvPr/>
        </p:nvSpPr>
        <p:spPr>
          <a:xfrm flipH="1">
            <a:off x="3569060" y="2058696"/>
            <a:ext cx="2823727" cy="579105"/>
          </a:xfrm>
          <a:custGeom>
            <a:avLst/>
            <a:gdLst/>
            <a:ahLst/>
            <a:cxnLst>
              <a:cxn ang="0">
                <a:pos x="wd2" y="hd2"/>
              </a:cxn>
              <a:cxn ang="5400000">
                <a:pos x="wd2" y="hd2"/>
              </a:cxn>
              <a:cxn ang="10800000">
                <a:pos x="wd2" y="hd2"/>
              </a:cxn>
              <a:cxn ang="16200000">
                <a:pos x="wd2" y="hd2"/>
              </a:cxn>
            </a:cxnLst>
            <a:rect l="0" t="0" r="r" b="b"/>
            <a:pathLst>
              <a:path w="21600" h="21600" extrusionOk="0">
                <a:moveTo>
                  <a:pt x="0" y="21542"/>
                </a:moveTo>
                <a:lnTo>
                  <a:pt x="21600" y="21600"/>
                </a:lnTo>
                <a:lnTo>
                  <a:pt x="21600" y="58"/>
                </a:lnTo>
                <a:lnTo>
                  <a:pt x="0" y="0"/>
                </a:lnTo>
                <a:lnTo>
                  <a:pt x="0" y="21542"/>
                </a:ln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2100" dirty="0">
              <a:latin typeface="Lato Light" panose="020F0502020204030203" pitchFamily="34" charset="0"/>
            </a:endParaRPr>
          </a:p>
        </p:txBody>
      </p:sp>
      <p:sp>
        <p:nvSpPr>
          <p:cNvPr id="21" name="Shape 2190">
            <a:extLst>
              <a:ext uri="{FF2B5EF4-FFF2-40B4-BE49-F238E27FC236}">
                <a16:creationId xmlns="" xmlns:a16="http://schemas.microsoft.com/office/drawing/2014/main" id="{C5F49C24-5007-3047-B2BB-464C806EDF1B}"/>
              </a:ext>
            </a:extLst>
          </p:cNvPr>
          <p:cNvSpPr/>
          <p:nvPr/>
        </p:nvSpPr>
        <p:spPr>
          <a:xfrm flipH="1">
            <a:off x="2740943" y="4611624"/>
            <a:ext cx="675330" cy="1277838"/>
          </a:xfrm>
          <a:custGeom>
            <a:avLst/>
            <a:gdLst/>
            <a:ahLst/>
            <a:cxnLst>
              <a:cxn ang="0">
                <a:pos x="wd2" y="hd2"/>
              </a:cxn>
              <a:cxn ang="5400000">
                <a:pos x="wd2" y="hd2"/>
              </a:cxn>
              <a:cxn ang="10800000">
                <a:pos x="wd2" y="hd2"/>
              </a:cxn>
              <a:cxn ang="16200000">
                <a:pos x="wd2" y="hd2"/>
              </a:cxn>
            </a:cxnLst>
            <a:rect l="0" t="0" r="r" b="b"/>
            <a:pathLst>
              <a:path w="21600" h="21600" extrusionOk="0">
                <a:moveTo>
                  <a:pt x="16" y="1831"/>
                </a:moveTo>
                <a:lnTo>
                  <a:pt x="16" y="0"/>
                </a:lnTo>
                <a:lnTo>
                  <a:pt x="5212" y="0"/>
                </a:lnTo>
                <a:lnTo>
                  <a:pt x="5212" y="1831"/>
                </a:lnTo>
                <a:cubicBezTo>
                  <a:pt x="5212" y="1831"/>
                  <a:pt x="16" y="1831"/>
                  <a:pt x="16" y="1831"/>
                </a:cubicBezTo>
                <a:close/>
                <a:moveTo>
                  <a:pt x="14188" y="3650"/>
                </a:moveTo>
                <a:cubicBezTo>
                  <a:pt x="12923" y="2976"/>
                  <a:pt x="11515" y="2480"/>
                  <a:pt x="9998" y="2174"/>
                </a:cubicBezTo>
                <a:lnTo>
                  <a:pt x="10716" y="415"/>
                </a:lnTo>
                <a:cubicBezTo>
                  <a:pt x="12543" y="783"/>
                  <a:pt x="14241" y="1380"/>
                  <a:pt x="15763" y="2192"/>
                </a:cubicBezTo>
                <a:cubicBezTo>
                  <a:pt x="15763" y="2192"/>
                  <a:pt x="14188" y="3650"/>
                  <a:pt x="14188" y="3650"/>
                </a:cubicBezTo>
                <a:close/>
                <a:moveTo>
                  <a:pt x="19038" y="9157"/>
                </a:moveTo>
                <a:cubicBezTo>
                  <a:pt x="18750" y="8068"/>
                  <a:pt x="18180" y="7034"/>
                  <a:pt x="17347" y="6088"/>
                </a:cubicBezTo>
                <a:lnTo>
                  <a:pt x="19559" y="5123"/>
                </a:lnTo>
                <a:cubicBezTo>
                  <a:pt x="20567" y="6264"/>
                  <a:pt x="21252" y="7509"/>
                  <a:pt x="21600" y="8823"/>
                </a:cubicBezTo>
                <a:cubicBezTo>
                  <a:pt x="21600" y="8823"/>
                  <a:pt x="19038" y="9157"/>
                  <a:pt x="19038" y="9157"/>
                </a:cubicBezTo>
                <a:close/>
                <a:moveTo>
                  <a:pt x="19550" y="16486"/>
                </a:moveTo>
                <a:lnTo>
                  <a:pt x="17338" y="15519"/>
                </a:lnTo>
                <a:cubicBezTo>
                  <a:pt x="18175" y="14573"/>
                  <a:pt x="18746" y="13542"/>
                  <a:pt x="19037" y="12451"/>
                </a:cubicBezTo>
                <a:lnTo>
                  <a:pt x="21596" y="12788"/>
                </a:lnTo>
                <a:cubicBezTo>
                  <a:pt x="21248" y="14102"/>
                  <a:pt x="20559" y="15346"/>
                  <a:pt x="19550" y="16486"/>
                </a:cubicBezTo>
                <a:close/>
                <a:moveTo>
                  <a:pt x="10700" y="21187"/>
                </a:moveTo>
                <a:lnTo>
                  <a:pt x="9985" y="19427"/>
                </a:lnTo>
                <a:cubicBezTo>
                  <a:pt x="11501" y="19123"/>
                  <a:pt x="12911" y="18627"/>
                  <a:pt x="14177" y="17955"/>
                </a:cubicBezTo>
                <a:lnTo>
                  <a:pt x="15749" y="19414"/>
                </a:lnTo>
                <a:cubicBezTo>
                  <a:pt x="14226" y="20225"/>
                  <a:pt x="12527" y="20821"/>
                  <a:pt x="10700" y="21187"/>
                </a:cubicBezTo>
                <a:close/>
                <a:moveTo>
                  <a:pt x="0" y="21600"/>
                </a:moveTo>
                <a:lnTo>
                  <a:pt x="0" y="19769"/>
                </a:lnTo>
                <a:lnTo>
                  <a:pt x="5196" y="19769"/>
                </a:lnTo>
                <a:lnTo>
                  <a:pt x="5196" y="21600"/>
                </a:lnTo>
                <a:cubicBezTo>
                  <a:pt x="5196" y="21600"/>
                  <a:pt x="0" y="21600"/>
                  <a:pt x="0" y="21600"/>
                </a:cubicBezTo>
                <a:close/>
              </a:path>
            </a:pathLst>
          </a:custGeom>
          <a:solidFill>
            <a:schemeClr val="bg1"/>
          </a:solidFill>
          <a:ln w="12700" cap="flat">
            <a:noFill/>
            <a:miter lim="400000"/>
          </a:ln>
          <a:effectLst/>
        </p:spPr>
        <p:txBody>
          <a:bodyPr wrap="square" lIns="0" tIns="0" rIns="0" bIns="0" numCol="1" anchor="ctr">
            <a:noAutofit/>
          </a:bodyPr>
          <a:lstStyle/>
          <a:p>
            <a:pPr>
              <a:defRPr sz="3000"/>
            </a:pPr>
            <a:endParaRPr dirty="0">
              <a:latin typeface="Lato Light" panose="020F0502020204030203" pitchFamily="34" charset="0"/>
            </a:endParaRPr>
          </a:p>
        </p:txBody>
      </p:sp>
      <p:sp>
        <p:nvSpPr>
          <p:cNvPr id="23" name="Shape 2192">
            <a:extLst>
              <a:ext uri="{FF2B5EF4-FFF2-40B4-BE49-F238E27FC236}">
                <a16:creationId xmlns="" xmlns:a16="http://schemas.microsoft.com/office/drawing/2014/main" id="{7ECB5B1B-DA87-304C-B019-852DA52472B0}"/>
              </a:ext>
            </a:extLst>
          </p:cNvPr>
          <p:cNvSpPr/>
          <p:nvPr/>
        </p:nvSpPr>
        <p:spPr>
          <a:xfrm flipH="1">
            <a:off x="5193835" y="3455560"/>
            <a:ext cx="675329" cy="1277838"/>
          </a:xfrm>
          <a:custGeom>
            <a:avLst/>
            <a:gdLst/>
            <a:ahLst/>
            <a:cxnLst>
              <a:cxn ang="0">
                <a:pos x="wd2" y="hd2"/>
              </a:cxn>
              <a:cxn ang="5400000">
                <a:pos x="wd2" y="hd2"/>
              </a:cxn>
              <a:cxn ang="10800000">
                <a:pos x="wd2" y="hd2"/>
              </a:cxn>
              <a:cxn ang="16200000">
                <a:pos x="wd2" y="hd2"/>
              </a:cxn>
            </a:cxnLst>
            <a:rect l="0" t="0" r="r" b="b"/>
            <a:pathLst>
              <a:path w="21600" h="21600" extrusionOk="0">
                <a:moveTo>
                  <a:pt x="16388" y="1831"/>
                </a:moveTo>
                <a:lnTo>
                  <a:pt x="16388" y="0"/>
                </a:lnTo>
                <a:lnTo>
                  <a:pt x="21584" y="0"/>
                </a:lnTo>
                <a:lnTo>
                  <a:pt x="21584" y="1831"/>
                </a:lnTo>
                <a:cubicBezTo>
                  <a:pt x="21584" y="1831"/>
                  <a:pt x="16388" y="1831"/>
                  <a:pt x="16388" y="1831"/>
                </a:cubicBezTo>
                <a:close/>
                <a:moveTo>
                  <a:pt x="5837" y="2192"/>
                </a:moveTo>
                <a:cubicBezTo>
                  <a:pt x="7359" y="1380"/>
                  <a:pt x="9057" y="783"/>
                  <a:pt x="10884" y="415"/>
                </a:cubicBezTo>
                <a:lnTo>
                  <a:pt x="11602" y="2174"/>
                </a:lnTo>
                <a:cubicBezTo>
                  <a:pt x="10085" y="2480"/>
                  <a:pt x="8677" y="2976"/>
                  <a:pt x="7412" y="3650"/>
                </a:cubicBezTo>
                <a:cubicBezTo>
                  <a:pt x="7412" y="3650"/>
                  <a:pt x="5837" y="2192"/>
                  <a:pt x="5837" y="2192"/>
                </a:cubicBezTo>
                <a:close/>
                <a:moveTo>
                  <a:pt x="0" y="8823"/>
                </a:moveTo>
                <a:cubicBezTo>
                  <a:pt x="348" y="7509"/>
                  <a:pt x="1033" y="6264"/>
                  <a:pt x="2041" y="5123"/>
                </a:cubicBezTo>
                <a:lnTo>
                  <a:pt x="4253" y="6088"/>
                </a:lnTo>
                <a:cubicBezTo>
                  <a:pt x="3420" y="7034"/>
                  <a:pt x="2850" y="8068"/>
                  <a:pt x="2562" y="9157"/>
                </a:cubicBezTo>
                <a:cubicBezTo>
                  <a:pt x="2562" y="9157"/>
                  <a:pt x="0" y="8823"/>
                  <a:pt x="0" y="8823"/>
                </a:cubicBezTo>
                <a:close/>
                <a:moveTo>
                  <a:pt x="4" y="12788"/>
                </a:moveTo>
                <a:lnTo>
                  <a:pt x="2563" y="12451"/>
                </a:lnTo>
                <a:cubicBezTo>
                  <a:pt x="2854" y="13542"/>
                  <a:pt x="3425" y="14573"/>
                  <a:pt x="4262" y="15519"/>
                </a:cubicBezTo>
                <a:lnTo>
                  <a:pt x="2050" y="16486"/>
                </a:lnTo>
                <a:cubicBezTo>
                  <a:pt x="1041" y="15346"/>
                  <a:pt x="352" y="14102"/>
                  <a:pt x="4" y="12788"/>
                </a:cubicBezTo>
                <a:close/>
                <a:moveTo>
                  <a:pt x="5851" y="19414"/>
                </a:moveTo>
                <a:lnTo>
                  <a:pt x="7423" y="17955"/>
                </a:lnTo>
                <a:cubicBezTo>
                  <a:pt x="8689" y="18627"/>
                  <a:pt x="10099" y="19123"/>
                  <a:pt x="11615" y="19427"/>
                </a:cubicBezTo>
                <a:lnTo>
                  <a:pt x="10900" y="21187"/>
                </a:lnTo>
                <a:cubicBezTo>
                  <a:pt x="9073" y="20821"/>
                  <a:pt x="7374" y="20225"/>
                  <a:pt x="5851" y="19414"/>
                </a:cubicBezTo>
                <a:close/>
                <a:moveTo>
                  <a:pt x="16404" y="21600"/>
                </a:moveTo>
                <a:lnTo>
                  <a:pt x="16404" y="19769"/>
                </a:lnTo>
                <a:lnTo>
                  <a:pt x="21600" y="19769"/>
                </a:lnTo>
                <a:lnTo>
                  <a:pt x="21600" y="21600"/>
                </a:lnTo>
                <a:cubicBezTo>
                  <a:pt x="21600" y="21600"/>
                  <a:pt x="16404" y="21600"/>
                  <a:pt x="16404" y="21600"/>
                </a:cubicBezTo>
                <a:close/>
              </a:path>
            </a:pathLst>
          </a:custGeom>
          <a:solidFill>
            <a:schemeClr val="bg1"/>
          </a:solidFill>
          <a:ln w="12700" cap="flat">
            <a:noFill/>
            <a:miter lim="400000"/>
          </a:ln>
          <a:effectLst/>
        </p:spPr>
        <p:txBody>
          <a:bodyPr wrap="square" lIns="0" tIns="0" rIns="0" bIns="0" numCol="1" anchor="ctr">
            <a:noAutofit/>
          </a:bodyPr>
          <a:lstStyle/>
          <a:p>
            <a:pPr>
              <a:defRPr sz="3000"/>
            </a:pPr>
            <a:endParaRPr dirty="0">
              <a:latin typeface="Lato Light" panose="020F0502020204030203" pitchFamily="34" charset="0"/>
            </a:endParaRPr>
          </a:p>
        </p:txBody>
      </p:sp>
      <p:sp>
        <p:nvSpPr>
          <p:cNvPr id="25" name="Shape 2194">
            <a:extLst>
              <a:ext uri="{FF2B5EF4-FFF2-40B4-BE49-F238E27FC236}">
                <a16:creationId xmlns="" xmlns:a16="http://schemas.microsoft.com/office/drawing/2014/main" id="{9762B41E-1640-674A-9058-363296E6E6DF}"/>
              </a:ext>
            </a:extLst>
          </p:cNvPr>
          <p:cNvSpPr/>
          <p:nvPr/>
        </p:nvSpPr>
        <p:spPr>
          <a:xfrm flipH="1">
            <a:off x="3567014" y="4624793"/>
            <a:ext cx="1462163" cy="108297"/>
          </a:xfrm>
          <a:custGeom>
            <a:avLst/>
            <a:gdLst/>
            <a:ahLst/>
            <a:cxnLst>
              <a:cxn ang="0">
                <a:pos x="wd2" y="hd2"/>
              </a:cxn>
              <a:cxn ang="5400000">
                <a:pos x="wd2" y="hd2"/>
              </a:cxn>
              <a:cxn ang="10800000">
                <a:pos x="wd2" y="hd2"/>
              </a:cxn>
              <a:cxn ang="16200000">
                <a:pos x="wd2" y="hd2"/>
              </a:cxn>
            </a:cxnLst>
            <a:rect l="0" t="0" r="r" b="b"/>
            <a:pathLst>
              <a:path w="21600" h="21600" extrusionOk="0">
                <a:moveTo>
                  <a:pt x="19200" y="21600"/>
                </a:moveTo>
                <a:lnTo>
                  <a:pt x="19200" y="0"/>
                </a:lnTo>
                <a:lnTo>
                  <a:pt x="21600" y="0"/>
                </a:lnTo>
                <a:lnTo>
                  <a:pt x="21600" y="21600"/>
                </a:lnTo>
                <a:cubicBezTo>
                  <a:pt x="21600" y="21600"/>
                  <a:pt x="19200" y="21600"/>
                  <a:pt x="19200" y="21600"/>
                </a:cubicBezTo>
                <a:close/>
                <a:moveTo>
                  <a:pt x="14400" y="21600"/>
                </a:moveTo>
                <a:lnTo>
                  <a:pt x="14400" y="0"/>
                </a:lnTo>
                <a:lnTo>
                  <a:pt x="16800" y="0"/>
                </a:lnTo>
                <a:lnTo>
                  <a:pt x="16800" y="21600"/>
                </a:lnTo>
                <a:cubicBezTo>
                  <a:pt x="16800" y="21600"/>
                  <a:pt x="14400" y="21600"/>
                  <a:pt x="14400" y="21600"/>
                </a:cubicBezTo>
                <a:close/>
                <a:moveTo>
                  <a:pt x="9600" y="21600"/>
                </a:moveTo>
                <a:lnTo>
                  <a:pt x="9600" y="0"/>
                </a:lnTo>
                <a:lnTo>
                  <a:pt x="12000" y="0"/>
                </a:lnTo>
                <a:lnTo>
                  <a:pt x="12000" y="21600"/>
                </a:lnTo>
                <a:cubicBezTo>
                  <a:pt x="12000" y="21600"/>
                  <a:pt x="9600" y="21600"/>
                  <a:pt x="9600" y="21600"/>
                </a:cubicBezTo>
                <a:close/>
                <a:moveTo>
                  <a:pt x="4800" y="21600"/>
                </a:moveTo>
                <a:lnTo>
                  <a:pt x="4800" y="0"/>
                </a:lnTo>
                <a:lnTo>
                  <a:pt x="7200" y="0"/>
                </a:lnTo>
                <a:lnTo>
                  <a:pt x="7200" y="21600"/>
                </a:lnTo>
                <a:cubicBezTo>
                  <a:pt x="7200" y="21600"/>
                  <a:pt x="4800" y="21600"/>
                  <a:pt x="4800" y="21600"/>
                </a:cubicBezTo>
                <a:close/>
                <a:moveTo>
                  <a:pt x="0" y="21600"/>
                </a:moveTo>
                <a:lnTo>
                  <a:pt x="0" y="0"/>
                </a:lnTo>
                <a:lnTo>
                  <a:pt x="2400" y="0"/>
                </a:lnTo>
                <a:lnTo>
                  <a:pt x="2400" y="21600"/>
                </a:lnTo>
                <a:cubicBezTo>
                  <a:pt x="2400" y="21600"/>
                  <a:pt x="0" y="21600"/>
                  <a:pt x="0" y="21600"/>
                </a:cubicBezTo>
                <a:close/>
              </a:path>
            </a:pathLst>
          </a:custGeom>
          <a:solidFill>
            <a:schemeClr val="bg1"/>
          </a:solidFill>
          <a:ln w="12700" cap="flat">
            <a:noFill/>
            <a:miter lim="400000"/>
          </a:ln>
          <a:effectLst/>
        </p:spPr>
        <p:txBody>
          <a:bodyPr wrap="square" lIns="0" tIns="0" rIns="0" bIns="0" numCol="1" anchor="ctr">
            <a:noAutofit/>
          </a:bodyPr>
          <a:lstStyle/>
          <a:p>
            <a:pPr>
              <a:defRPr sz="3000"/>
            </a:pPr>
            <a:endParaRPr dirty="0">
              <a:latin typeface="Lato Light" panose="020F0502020204030203" pitchFamily="34" charset="0"/>
            </a:endParaRPr>
          </a:p>
        </p:txBody>
      </p:sp>
      <p:sp>
        <p:nvSpPr>
          <p:cNvPr id="27" name="Shape 2196">
            <a:extLst>
              <a:ext uri="{FF2B5EF4-FFF2-40B4-BE49-F238E27FC236}">
                <a16:creationId xmlns="" xmlns:a16="http://schemas.microsoft.com/office/drawing/2014/main" id="{182435CC-9739-5D48-8B0E-0AAD44D48F29}"/>
              </a:ext>
            </a:extLst>
          </p:cNvPr>
          <p:cNvSpPr/>
          <p:nvPr/>
        </p:nvSpPr>
        <p:spPr>
          <a:xfrm flipH="1">
            <a:off x="3563446" y="3468728"/>
            <a:ext cx="1462163" cy="10829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400" y="0"/>
                </a:lnTo>
                <a:lnTo>
                  <a:pt x="2400" y="21600"/>
                </a:lnTo>
                <a:cubicBezTo>
                  <a:pt x="2400" y="21600"/>
                  <a:pt x="0" y="21600"/>
                  <a:pt x="0" y="21600"/>
                </a:cubicBezTo>
                <a:close/>
                <a:moveTo>
                  <a:pt x="4800" y="21600"/>
                </a:moveTo>
                <a:lnTo>
                  <a:pt x="4800" y="0"/>
                </a:lnTo>
                <a:lnTo>
                  <a:pt x="7200" y="0"/>
                </a:lnTo>
                <a:lnTo>
                  <a:pt x="7200" y="21600"/>
                </a:lnTo>
                <a:cubicBezTo>
                  <a:pt x="7200" y="21600"/>
                  <a:pt x="4800" y="21600"/>
                  <a:pt x="4800" y="21600"/>
                </a:cubicBezTo>
                <a:close/>
                <a:moveTo>
                  <a:pt x="9600" y="21600"/>
                </a:moveTo>
                <a:lnTo>
                  <a:pt x="9600" y="0"/>
                </a:lnTo>
                <a:lnTo>
                  <a:pt x="12000" y="0"/>
                </a:lnTo>
                <a:lnTo>
                  <a:pt x="12000" y="21600"/>
                </a:lnTo>
                <a:cubicBezTo>
                  <a:pt x="12000" y="21600"/>
                  <a:pt x="9600" y="21600"/>
                  <a:pt x="9600" y="21600"/>
                </a:cubicBezTo>
                <a:close/>
                <a:moveTo>
                  <a:pt x="14400" y="21600"/>
                </a:moveTo>
                <a:lnTo>
                  <a:pt x="14400" y="0"/>
                </a:lnTo>
                <a:lnTo>
                  <a:pt x="16800" y="0"/>
                </a:lnTo>
                <a:lnTo>
                  <a:pt x="16800" y="21600"/>
                </a:lnTo>
                <a:cubicBezTo>
                  <a:pt x="16800" y="21600"/>
                  <a:pt x="14400" y="21600"/>
                  <a:pt x="14400" y="21600"/>
                </a:cubicBezTo>
                <a:close/>
                <a:moveTo>
                  <a:pt x="19200" y="21600"/>
                </a:moveTo>
                <a:lnTo>
                  <a:pt x="19200" y="0"/>
                </a:lnTo>
                <a:lnTo>
                  <a:pt x="21600" y="0"/>
                </a:lnTo>
                <a:lnTo>
                  <a:pt x="21600" y="21600"/>
                </a:lnTo>
                <a:cubicBezTo>
                  <a:pt x="21600" y="21600"/>
                  <a:pt x="19200" y="21600"/>
                  <a:pt x="19200" y="21600"/>
                </a:cubicBezTo>
                <a:close/>
              </a:path>
            </a:pathLst>
          </a:custGeom>
          <a:solidFill>
            <a:schemeClr val="bg1"/>
          </a:solidFill>
          <a:ln w="12700" cap="flat">
            <a:noFill/>
            <a:miter lim="400000"/>
          </a:ln>
          <a:effectLst/>
        </p:spPr>
        <p:txBody>
          <a:bodyPr wrap="square" lIns="0" tIns="0" rIns="0" bIns="0" numCol="1" anchor="ctr">
            <a:noAutofit/>
          </a:bodyPr>
          <a:lstStyle/>
          <a:p>
            <a:pPr>
              <a:defRPr sz="3000"/>
            </a:pPr>
            <a:endParaRPr dirty="0">
              <a:latin typeface="Lato Light" panose="020F0502020204030203" pitchFamily="34" charset="0"/>
            </a:endParaRPr>
          </a:p>
        </p:txBody>
      </p:sp>
      <p:sp>
        <p:nvSpPr>
          <p:cNvPr id="29" name="Shape 2198">
            <a:extLst>
              <a:ext uri="{FF2B5EF4-FFF2-40B4-BE49-F238E27FC236}">
                <a16:creationId xmlns="" xmlns:a16="http://schemas.microsoft.com/office/drawing/2014/main" id="{CAD59BCA-1C69-974F-B615-C8E751B8967D}"/>
              </a:ext>
            </a:extLst>
          </p:cNvPr>
          <p:cNvSpPr/>
          <p:nvPr/>
        </p:nvSpPr>
        <p:spPr>
          <a:xfrm flipH="1">
            <a:off x="3570576" y="5783659"/>
            <a:ext cx="2743915" cy="108297"/>
          </a:xfrm>
          <a:custGeom>
            <a:avLst/>
            <a:gdLst/>
            <a:ahLst/>
            <a:cxnLst>
              <a:cxn ang="0">
                <a:pos x="wd2" y="hd2"/>
              </a:cxn>
              <a:cxn ang="5400000">
                <a:pos x="wd2" y="hd2"/>
              </a:cxn>
              <a:cxn ang="10800000">
                <a:pos x="wd2" y="hd2"/>
              </a:cxn>
              <a:cxn ang="16200000">
                <a:pos x="wd2" y="hd2"/>
              </a:cxn>
            </a:cxnLst>
            <a:rect l="0" t="0" r="r" b="b"/>
            <a:pathLst>
              <a:path w="21600" h="21600" extrusionOk="0">
                <a:moveTo>
                  <a:pt x="20160" y="21600"/>
                </a:moveTo>
                <a:lnTo>
                  <a:pt x="20160" y="0"/>
                </a:lnTo>
                <a:lnTo>
                  <a:pt x="21600" y="0"/>
                </a:lnTo>
                <a:lnTo>
                  <a:pt x="21600" y="21600"/>
                </a:lnTo>
                <a:cubicBezTo>
                  <a:pt x="21600" y="21600"/>
                  <a:pt x="20160" y="21600"/>
                  <a:pt x="20160" y="21600"/>
                </a:cubicBezTo>
                <a:close/>
                <a:moveTo>
                  <a:pt x="17280" y="21600"/>
                </a:moveTo>
                <a:lnTo>
                  <a:pt x="17280" y="0"/>
                </a:lnTo>
                <a:lnTo>
                  <a:pt x="18720" y="0"/>
                </a:lnTo>
                <a:lnTo>
                  <a:pt x="18720" y="21600"/>
                </a:lnTo>
                <a:cubicBezTo>
                  <a:pt x="18720" y="21600"/>
                  <a:pt x="17280" y="21600"/>
                  <a:pt x="17280" y="21600"/>
                </a:cubicBezTo>
                <a:close/>
                <a:moveTo>
                  <a:pt x="14400" y="21600"/>
                </a:moveTo>
                <a:lnTo>
                  <a:pt x="14400" y="0"/>
                </a:lnTo>
                <a:lnTo>
                  <a:pt x="15840" y="0"/>
                </a:lnTo>
                <a:lnTo>
                  <a:pt x="15840" y="21600"/>
                </a:lnTo>
                <a:cubicBezTo>
                  <a:pt x="15840" y="21600"/>
                  <a:pt x="14400" y="21600"/>
                  <a:pt x="14400" y="21600"/>
                </a:cubicBezTo>
                <a:close/>
                <a:moveTo>
                  <a:pt x="11520" y="21600"/>
                </a:moveTo>
                <a:lnTo>
                  <a:pt x="11520" y="0"/>
                </a:lnTo>
                <a:lnTo>
                  <a:pt x="12960" y="0"/>
                </a:lnTo>
                <a:lnTo>
                  <a:pt x="12960" y="21600"/>
                </a:lnTo>
                <a:cubicBezTo>
                  <a:pt x="12960" y="21600"/>
                  <a:pt x="11520" y="21600"/>
                  <a:pt x="11520" y="21600"/>
                </a:cubicBezTo>
                <a:close/>
                <a:moveTo>
                  <a:pt x="8640" y="21600"/>
                </a:moveTo>
                <a:lnTo>
                  <a:pt x="8640" y="0"/>
                </a:lnTo>
                <a:lnTo>
                  <a:pt x="10080" y="0"/>
                </a:lnTo>
                <a:lnTo>
                  <a:pt x="10080" y="21600"/>
                </a:lnTo>
                <a:cubicBezTo>
                  <a:pt x="10080" y="21600"/>
                  <a:pt x="8640" y="21600"/>
                  <a:pt x="8640" y="21600"/>
                </a:cubicBezTo>
                <a:close/>
                <a:moveTo>
                  <a:pt x="5760" y="21600"/>
                </a:moveTo>
                <a:lnTo>
                  <a:pt x="5760" y="0"/>
                </a:lnTo>
                <a:lnTo>
                  <a:pt x="7200" y="0"/>
                </a:lnTo>
                <a:lnTo>
                  <a:pt x="7200" y="21600"/>
                </a:lnTo>
                <a:cubicBezTo>
                  <a:pt x="7200" y="21600"/>
                  <a:pt x="5760" y="21600"/>
                  <a:pt x="5760" y="21600"/>
                </a:cubicBezTo>
                <a:close/>
                <a:moveTo>
                  <a:pt x="2880" y="21600"/>
                </a:moveTo>
                <a:lnTo>
                  <a:pt x="2880" y="0"/>
                </a:lnTo>
                <a:lnTo>
                  <a:pt x="4320" y="0"/>
                </a:lnTo>
                <a:lnTo>
                  <a:pt x="4320" y="21600"/>
                </a:lnTo>
                <a:cubicBezTo>
                  <a:pt x="4320" y="21600"/>
                  <a:pt x="2880" y="21600"/>
                  <a:pt x="2880" y="21600"/>
                </a:cubicBezTo>
                <a:close/>
                <a:moveTo>
                  <a:pt x="0" y="21600"/>
                </a:moveTo>
                <a:lnTo>
                  <a:pt x="0" y="0"/>
                </a:lnTo>
                <a:lnTo>
                  <a:pt x="1440" y="0"/>
                </a:lnTo>
                <a:lnTo>
                  <a:pt x="1440" y="21600"/>
                </a:lnTo>
                <a:cubicBezTo>
                  <a:pt x="1440" y="21600"/>
                  <a:pt x="0" y="21600"/>
                  <a:pt x="0" y="21600"/>
                </a:cubicBezTo>
                <a:close/>
              </a:path>
            </a:pathLst>
          </a:custGeom>
          <a:solidFill>
            <a:schemeClr val="bg1"/>
          </a:solidFill>
          <a:ln w="12700" cap="flat">
            <a:noFill/>
            <a:miter lim="400000"/>
          </a:ln>
          <a:effectLst/>
        </p:spPr>
        <p:txBody>
          <a:bodyPr wrap="square" lIns="0" tIns="0" rIns="0" bIns="0" numCol="1" anchor="ctr">
            <a:noAutofit/>
          </a:bodyPr>
          <a:lstStyle/>
          <a:p>
            <a:pPr>
              <a:defRPr sz="3000"/>
            </a:pPr>
            <a:endParaRPr dirty="0">
              <a:latin typeface="Lato Light" panose="020F0502020204030203" pitchFamily="34" charset="0"/>
            </a:endParaRPr>
          </a:p>
        </p:txBody>
      </p:sp>
      <p:sp>
        <p:nvSpPr>
          <p:cNvPr id="33" name="Shape 2202">
            <a:extLst>
              <a:ext uri="{FF2B5EF4-FFF2-40B4-BE49-F238E27FC236}">
                <a16:creationId xmlns="" xmlns:a16="http://schemas.microsoft.com/office/drawing/2014/main" id="{92584BBD-08E3-4D4A-A6A9-94DC21FE4F59}"/>
              </a:ext>
            </a:extLst>
          </p:cNvPr>
          <p:cNvSpPr/>
          <p:nvPr/>
        </p:nvSpPr>
        <p:spPr>
          <a:xfrm flipH="1">
            <a:off x="3570576" y="2310468"/>
            <a:ext cx="2743915" cy="108297"/>
          </a:xfrm>
          <a:custGeom>
            <a:avLst/>
            <a:gdLst/>
            <a:ahLst/>
            <a:cxnLst>
              <a:cxn ang="0">
                <a:pos x="wd2" y="hd2"/>
              </a:cxn>
              <a:cxn ang="5400000">
                <a:pos x="wd2" y="hd2"/>
              </a:cxn>
              <a:cxn ang="10800000">
                <a:pos x="wd2" y="hd2"/>
              </a:cxn>
              <a:cxn ang="16200000">
                <a:pos x="wd2" y="hd2"/>
              </a:cxn>
            </a:cxnLst>
            <a:rect l="0" t="0" r="r" b="b"/>
            <a:pathLst>
              <a:path w="21600" h="21600" extrusionOk="0">
                <a:moveTo>
                  <a:pt x="20160" y="21600"/>
                </a:moveTo>
                <a:lnTo>
                  <a:pt x="20160" y="0"/>
                </a:lnTo>
                <a:lnTo>
                  <a:pt x="21600" y="0"/>
                </a:lnTo>
                <a:lnTo>
                  <a:pt x="21600" y="21600"/>
                </a:lnTo>
                <a:cubicBezTo>
                  <a:pt x="21600" y="21600"/>
                  <a:pt x="20160" y="21600"/>
                  <a:pt x="20160" y="21600"/>
                </a:cubicBezTo>
                <a:close/>
                <a:moveTo>
                  <a:pt x="17280" y="21600"/>
                </a:moveTo>
                <a:lnTo>
                  <a:pt x="17280" y="0"/>
                </a:lnTo>
                <a:lnTo>
                  <a:pt x="18720" y="0"/>
                </a:lnTo>
                <a:lnTo>
                  <a:pt x="18720" y="21600"/>
                </a:lnTo>
                <a:cubicBezTo>
                  <a:pt x="18720" y="21600"/>
                  <a:pt x="17280" y="21600"/>
                  <a:pt x="17280" y="21600"/>
                </a:cubicBezTo>
                <a:close/>
                <a:moveTo>
                  <a:pt x="14400" y="21600"/>
                </a:moveTo>
                <a:lnTo>
                  <a:pt x="14400" y="0"/>
                </a:lnTo>
                <a:lnTo>
                  <a:pt x="15840" y="0"/>
                </a:lnTo>
                <a:lnTo>
                  <a:pt x="15840" y="21600"/>
                </a:lnTo>
                <a:cubicBezTo>
                  <a:pt x="15840" y="21600"/>
                  <a:pt x="14400" y="21600"/>
                  <a:pt x="14400" y="21600"/>
                </a:cubicBezTo>
                <a:close/>
                <a:moveTo>
                  <a:pt x="11520" y="21600"/>
                </a:moveTo>
                <a:lnTo>
                  <a:pt x="11520" y="0"/>
                </a:lnTo>
                <a:lnTo>
                  <a:pt x="12960" y="0"/>
                </a:lnTo>
                <a:lnTo>
                  <a:pt x="12960" y="21600"/>
                </a:lnTo>
                <a:cubicBezTo>
                  <a:pt x="12960" y="21600"/>
                  <a:pt x="11520" y="21600"/>
                  <a:pt x="11520" y="21600"/>
                </a:cubicBezTo>
                <a:close/>
                <a:moveTo>
                  <a:pt x="8640" y="21600"/>
                </a:moveTo>
                <a:lnTo>
                  <a:pt x="8640" y="0"/>
                </a:lnTo>
                <a:lnTo>
                  <a:pt x="10080" y="0"/>
                </a:lnTo>
                <a:lnTo>
                  <a:pt x="10080" y="21600"/>
                </a:lnTo>
                <a:cubicBezTo>
                  <a:pt x="10080" y="21600"/>
                  <a:pt x="8640" y="21600"/>
                  <a:pt x="8640" y="21600"/>
                </a:cubicBezTo>
                <a:close/>
                <a:moveTo>
                  <a:pt x="5760" y="21600"/>
                </a:moveTo>
                <a:lnTo>
                  <a:pt x="5760" y="0"/>
                </a:lnTo>
                <a:lnTo>
                  <a:pt x="7200" y="0"/>
                </a:lnTo>
                <a:lnTo>
                  <a:pt x="7200" y="21600"/>
                </a:lnTo>
                <a:cubicBezTo>
                  <a:pt x="7200" y="21600"/>
                  <a:pt x="5760" y="21600"/>
                  <a:pt x="5760" y="21600"/>
                </a:cubicBezTo>
                <a:close/>
                <a:moveTo>
                  <a:pt x="2880" y="21600"/>
                </a:moveTo>
                <a:lnTo>
                  <a:pt x="2880" y="0"/>
                </a:lnTo>
                <a:lnTo>
                  <a:pt x="4320" y="0"/>
                </a:lnTo>
                <a:lnTo>
                  <a:pt x="4320" y="21600"/>
                </a:lnTo>
                <a:cubicBezTo>
                  <a:pt x="4320" y="21600"/>
                  <a:pt x="2880" y="21600"/>
                  <a:pt x="2880" y="21600"/>
                </a:cubicBezTo>
                <a:close/>
                <a:moveTo>
                  <a:pt x="0" y="21600"/>
                </a:moveTo>
                <a:lnTo>
                  <a:pt x="0" y="0"/>
                </a:lnTo>
                <a:lnTo>
                  <a:pt x="1440" y="0"/>
                </a:lnTo>
                <a:lnTo>
                  <a:pt x="1440" y="21600"/>
                </a:lnTo>
                <a:cubicBezTo>
                  <a:pt x="1440" y="21600"/>
                  <a:pt x="0" y="21600"/>
                  <a:pt x="0" y="21600"/>
                </a:cubicBezTo>
                <a:close/>
              </a:path>
            </a:pathLst>
          </a:custGeom>
          <a:solidFill>
            <a:schemeClr val="bg1"/>
          </a:solidFill>
          <a:ln w="12700" cap="flat">
            <a:noFill/>
            <a:miter lim="400000"/>
          </a:ln>
          <a:effectLst/>
        </p:spPr>
        <p:txBody>
          <a:bodyPr wrap="square" lIns="0" tIns="0" rIns="0" bIns="0" numCol="1" anchor="ctr">
            <a:noAutofit/>
          </a:bodyPr>
          <a:lstStyle/>
          <a:p>
            <a:pPr>
              <a:defRPr sz="3000"/>
            </a:pPr>
            <a:endParaRPr dirty="0">
              <a:latin typeface="Lato Light" panose="020F0502020204030203" pitchFamily="34" charset="0"/>
            </a:endParaRPr>
          </a:p>
        </p:txBody>
      </p:sp>
      <p:sp>
        <p:nvSpPr>
          <p:cNvPr id="34" name="Shape 2203">
            <a:extLst>
              <a:ext uri="{FF2B5EF4-FFF2-40B4-BE49-F238E27FC236}">
                <a16:creationId xmlns="" xmlns:a16="http://schemas.microsoft.com/office/drawing/2014/main" id="{D2003E2F-1693-B54C-8FA3-C6EF1AC76823}"/>
              </a:ext>
            </a:extLst>
          </p:cNvPr>
          <p:cNvSpPr/>
          <p:nvPr/>
        </p:nvSpPr>
        <p:spPr>
          <a:xfrm>
            <a:off x="6241489" y="1396506"/>
            <a:ext cx="1960876" cy="1509575"/>
          </a:xfrm>
          <a:prstGeom prst="rect">
            <a:avLst/>
          </a:prstGeom>
          <a:solidFill>
            <a:schemeClr val="accent2">
              <a:lumMod val="50000"/>
            </a:schemeClr>
          </a:solidFill>
          <a:ln w="12700" cap="flat">
            <a:noFill/>
            <a:miter lim="400000"/>
          </a:ln>
          <a:effectLst/>
          <a:extLst>
            <a:ext uri="{C572A759-6A51-4108-AA02-DFA0A04FC94B}">
              <ma14:wrappingTextBoxFlag xmlns="" xmlns:ma14="http://schemas.microsoft.com/office/mac/drawingml/2011/main" val="1"/>
            </a:ext>
          </a:extLst>
        </p:spPr>
        <p:txBody>
          <a:bodyPr wrap="square" lIns="112514" tIns="112514" rIns="112514" bIns="112514" numCol="1" anchor="t">
            <a:noAutofit/>
          </a:bodyPr>
          <a:lstStyle>
            <a:lvl1pPr algn="l"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endParaRPr sz="9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18" name="Shape 2205">
            <a:extLst>
              <a:ext uri="{FF2B5EF4-FFF2-40B4-BE49-F238E27FC236}">
                <a16:creationId xmlns="" xmlns:a16="http://schemas.microsoft.com/office/drawing/2014/main" id="{EB5C172A-C173-454D-AD27-5CE0CBF3DB3F}"/>
              </a:ext>
            </a:extLst>
          </p:cNvPr>
          <p:cNvSpPr/>
          <p:nvPr/>
        </p:nvSpPr>
        <p:spPr>
          <a:xfrm>
            <a:off x="5698598" y="1996224"/>
            <a:ext cx="59112" cy="643068"/>
          </a:xfrm>
          <a:prstGeom prst="rect">
            <a:avLst/>
          </a:prstGeom>
          <a:solidFill>
            <a:schemeClr val="accent2">
              <a:lumMod val="75000"/>
            </a:schemeClr>
          </a:solidFill>
          <a:ln w="12700" cap="flat">
            <a:noFill/>
            <a:miter lim="400000"/>
          </a:ln>
          <a:effectLst/>
        </p:spPr>
        <p:txBody>
          <a:bodyPr wrap="square" lIns="0" tIns="0" rIns="0" bIns="0" numCol="1" anchor="ctr">
            <a:noAutofit/>
          </a:bodyPr>
          <a:lstStyle/>
          <a:p>
            <a:endParaRPr sz="2100" dirty="0">
              <a:latin typeface="Lato Light" panose="020F0502020204030203" pitchFamily="34" charset="0"/>
            </a:endParaRPr>
          </a:p>
        </p:txBody>
      </p:sp>
      <p:sp>
        <p:nvSpPr>
          <p:cNvPr id="19" name="Shape 2206">
            <a:extLst>
              <a:ext uri="{FF2B5EF4-FFF2-40B4-BE49-F238E27FC236}">
                <a16:creationId xmlns="" xmlns:a16="http://schemas.microsoft.com/office/drawing/2014/main" id="{8F3E102A-BF54-9548-8B62-1E501227BA1F}"/>
              </a:ext>
            </a:extLst>
          </p:cNvPr>
          <p:cNvSpPr/>
          <p:nvPr/>
        </p:nvSpPr>
        <p:spPr>
          <a:xfrm>
            <a:off x="5148333" y="1727285"/>
            <a:ext cx="1015378" cy="476917"/>
          </a:xfrm>
          <a:custGeom>
            <a:avLst/>
            <a:gdLst/>
            <a:ahLst/>
            <a:cxnLst>
              <a:cxn ang="0">
                <a:pos x="wd2" y="hd2"/>
              </a:cxn>
              <a:cxn ang="5400000">
                <a:pos x="wd2" y="hd2"/>
              </a:cxn>
              <a:cxn ang="10800000">
                <a:pos x="wd2" y="hd2"/>
              </a:cxn>
              <a:cxn ang="16200000">
                <a:pos x="wd2" y="hd2"/>
              </a:cxn>
            </a:cxnLst>
            <a:rect l="0" t="0" r="r" b="b"/>
            <a:pathLst>
              <a:path w="21600" h="21600" extrusionOk="0">
                <a:moveTo>
                  <a:pt x="3574" y="21600"/>
                </a:moveTo>
                <a:lnTo>
                  <a:pt x="0" y="10800"/>
                </a:lnTo>
                <a:lnTo>
                  <a:pt x="3574" y="0"/>
                </a:lnTo>
                <a:lnTo>
                  <a:pt x="21600" y="0"/>
                </a:lnTo>
                <a:lnTo>
                  <a:pt x="21600" y="21600"/>
                </a:lnTo>
                <a:lnTo>
                  <a:pt x="3574" y="21600"/>
                </a:lnTo>
                <a:close/>
              </a:path>
            </a:pathLst>
          </a:custGeom>
          <a:solidFill>
            <a:schemeClr val="accent2">
              <a:lumMod val="75000"/>
            </a:schemeClr>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endParaRPr sz="15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16" name="Shape 2208">
            <a:extLst>
              <a:ext uri="{FF2B5EF4-FFF2-40B4-BE49-F238E27FC236}">
                <a16:creationId xmlns="" xmlns:a16="http://schemas.microsoft.com/office/drawing/2014/main" id="{24A551CA-364B-C646-9E9D-B554DF4AFFF8}"/>
              </a:ext>
            </a:extLst>
          </p:cNvPr>
          <p:cNvSpPr/>
          <p:nvPr/>
        </p:nvSpPr>
        <p:spPr>
          <a:xfrm flipH="1">
            <a:off x="5644153" y="5469415"/>
            <a:ext cx="59112" cy="643068"/>
          </a:xfrm>
          <a:prstGeom prst="rect">
            <a:avLst/>
          </a:prstGeom>
          <a:solidFill>
            <a:schemeClr val="accent2">
              <a:lumMod val="75000"/>
            </a:schemeClr>
          </a:solidFill>
          <a:ln w="12700" cap="flat">
            <a:noFill/>
            <a:miter lim="400000"/>
          </a:ln>
          <a:effectLst/>
        </p:spPr>
        <p:txBody>
          <a:bodyPr wrap="square" lIns="0" tIns="0" rIns="0" bIns="0" numCol="1" anchor="ctr">
            <a:noAutofit/>
          </a:bodyPr>
          <a:lstStyle/>
          <a:p>
            <a:endParaRPr sz="2100" dirty="0">
              <a:latin typeface="Lato Light" panose="020F0502020204030203" pitchFamily="34" charset="0"/>
            </a:endParaRPr>
          </a:p>
        </p:txBody>
      </p:sp>
      <p:sp>
        <p:nvSpPr>
          <p:cNvPr id="17" name="Shape 2209">
            <a:extLst>
              <a:ext uri="{FF2B5EF4-FFF2-40B4-BE49-F238E27FC236}">
                <a16:creationId xmlns="" xmlns:a16="http://schemas.microsoft.com/office/drawing/2014/main" id="{3DC1357B-31C3-B446-828A-166CDC50E1B4}"/>
              </a:ext>
            </a:extLst>
          </p:cNvPr>
          <p:cNvSpPr/>
          <p:nvPr/>
        </p:nvSpPr>
        <p:spPr>
          <a:xfrm>
            <a:off x="5148333" y="5200477"/>
            <a:ext cx="1015379" cy="476917"/>
          </a:xfrm>
          <a:custGeom>
            <a:avLst/>
            <a:gdLst/>
            <a:ahLst/>
            <a:cxnLst>
              <a:cxn ang="0">
                <a:pos x="wd2" y="hd2"/>
              </a:cxn>
              <a:cxn ang="5400000">
                <a:pos x="wd2" y="hd2"/>
              </a:cxn>
              <a:cxn ang="10800000">
                <a:pos x="wd2" y="hd2"/>
              </a:cxn>
              <a:cxn ang="16200000">
                <a:pos x="wd2" y="hd2"/>
              </a:cxn>
            </a:cxnLst>
            <a:rect l="0" t="0" r="r" b="b"/>
            <a:pathLst>
              <a:path w="21600" h="21600" extrusionOk="0">
                <a:moveTo>
                  <a:pt x="18026" y="21600"/>
                </a:moveTo>
                <a:lnTo>
                  <a:pt x="21600" y="10800"/>
                </a:lnTo>
                <a:lnTo>
                  <a:pt x="18026" y="0"/>
                </a:lnTo>
                <a:lnTo>
                  <a:pt x="0" y="0"/>
                </a:lnTo>
                <a:lnTo>
                  <a:pt x="0" y="21600"/>
                </a:lnTo>
                <a:lnTo>
                  <a:pt x="18026" y="21600"/>
                </a:lnTo>
                <a:close/>
              </a:path>
            </a:pathLst>
          </a:custGeom>
          <a:solidFill>
            <a:schemeClr val="accent2">
              <a:lumMod val="75000"/>
            </a:schemeClr>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endParaRPr sz="15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 name="Shape 2211">
            <a:extLst>
              <a:ext uri="{FF2B5EF4-FFF2-40B4-BE49-F238E27FC236}">
                <a16:creationId xmlns="" xmlns:a16="http://schemas.microsoft.com/office/drawing/2014/main" id="{A4C281CF-33E6-574C-A9CF-D2009DE8EE43}"/>
              </a:ext>
            </a:extLst>
          </p:cNvPr>
          <p:cNvSpPr/>
          <p:nvPr/>
        </p:nvSpPr>
        <p:spPr>
          <a:xfrm>
            <a:off x="3662448" y="3157410"/>
            <a:ext cx="59112" cy="643068"/>
          </a:xfrm>
          <a:prstGeom prst="rect">
            <a:avLst/>
          </a:prstGeom>
          <a:solidFill>
            <a:schemeClr val="accent2">
              <a:lumMod val="75000"/>
            </a:schemeClr>
          </a:solidFill>
          <a:ln w="12700" cap="flat">
            <a:noFill/>
            <a:miter lim="400000"/>
          </a:ln>
          <a:effectLst/>
        </p:spPr>
        <p:txBody>
          <a:bodyPr wrap="square" lIns="0" tIns="0" rIns="0" bIns="0" numCol="1" anchor="ctr">
            <a:noAutofit/>
          </a:bodyPr>
          <a:lstStyle/>
          <a:p>
            <a:endParaRPr sz="2100" dirty="0">
              <a:latin typeface="Lato Light" panose="020F0502020204030203" pitchFamily="34" charset="0"/>
            </a:endParaRPr>
          </a:p>
        </p:txBody>
      </p:sp>
      <p:sp>
        <p:nvSpPr>
          <p:cNvPr id="15" name="Shape 2212">
            <a:extLst>
              <a:ext uri="{FF2B5EF4-FFF2-40B4-BE49-F238E27FC236}">
                <a16:creationId xmlns="" xmlns:a16="http://schemas.microsoft.com/office/drawing/2014/main" id="{8EF9D74A-E1F6-274F-9874-8D454E5DCDEA}"/>
              </a:ext>
            </a:extLst>
          </p:cNvPr>
          <p:cNvSpPr/>
          <p:nvPr/>
        </p:nvSpPr>
        <p:spPr>
          <a:xfrm>
            <a:off x="3313398" y="2705212"/>
            <a:ext cx="755505" cy="817664"/>
          </a:xfrm>
          <a:custGeom>
            <a:avLst/>
            <a:gdLst/>
            <a:ahLst/>
            <a:cxnLst>
              <a:cxn ang="0">
                <a:pos x="wd2" y="hd2"/>
              </a:cxn>
              <a:cxn ang="5400000">
                <a:pos x="wd2" y="hd2"/>
              </a:cxn>
              <a:cxn ang="10800000">
                <a:pos x="wd2" y="hd2"/>
              </a:cxn>
              <a:cxn ang="16200000">
                <a:pos x="wd2" y="hd2"/>
              </a:cxn>
            </a:cxnLst>
            <a:rect l="0" t="0" r="r" b="b"/>
            <a:pathLst>
              <a:path w="21600" h="21600" extrusionOk="0">
                <a:moveTo>
                  <a:pt x="10501" y="0"/>
                </a:moveTo>
                <a:lnTo>
                  <a:pt x="11100" y="0"/>
                </a:lnTo>
                <a:cubicBezTo>
                  <a:pt x="16899" y="0"/>
                  <a:pt x="21600" y="4702"/>
                  <a:pt x="21600" y="10500"/>
                </a:cubicBezTo>
                <a:lnTo>
                  <a:pt x="21600" y="11100"/>
                </a:lnTo>
                <a:cubicBezTo>
                  <a:pt x="21600" y="16898"/>
                  <a:pt x="16899" y="21600"/>
                  <a:pt x="11100" y="21600"/>
                </a:cubicBezTo>
                <a:lnTo>
                  <a:pt x="10501" y="21600"/>
                </a:lnTo>
                <a:cubicBezTo>
                  <a:pt x="4702" y="21600"/>
                  <a:pt x="0" y="16898"/>
                  <a:pt x="0" y="11100"/>
                </a:cubicBezTo>
                <a:lnTo>
                  <a:pt x="0" y="10500"/>
                </a:lnTo>
                <a:cubicBezTo>
                  <a:pt x="0" y="4702"/>
                  <a:pt x="4702" y="0"/>
                  <a:pt x="10501" y="0"/>
                </a:cubicBezTo>
                <a:cubicBezTo>
                  <a:pt x="10501" y="0"/>
                  <a:pt x="10501" y="0"/>
                  <a:pt x="10501" y="0"/>
                </a:cubicBezTo>
                <a:close/>
              </a:path>
            </a:pathLst>
          </a:custGeom>
          <a:solidFill>
            <a:schemeClr val="accent2">
              <a:lumMod val="75000"/>
            </a:schemeClr>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endParaRPr sz="15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 name="Shape 2214">
            <a:extLst>
              <a:ext uri="{FF2B5EF4-FFF2-40B4-BE49-F238E27FC236}">
                <a16:creationId xmlns="" xmlns:a16="http://schemas.microsoft.com/office/drawing/2014/main" id="{EF62F81A-F2BA-AC4A-AF91-8DCDF0F187BD}"/>
              </a:ext>
            </a:extLst>
          </p:cNvPr>
          <p:cNvSpPr/>
          <p:nvPr/>
        </p:nvSpPr>
        <p:spPr>
          <a:xfrm>
            <a:off x="4632664" y="4305736"/>
            <a:ext cx="59112" cy="643068"/>
          </a:xfrm>
          <a:prstGeom prst="rect">
            <a:avLst/>
          </a:prstGeom>
          <a:solidFill>
            <a:schemeClr val="accent2">
              <a:lumMod val="75000"/>
            </a:schemeClr>
          </a:solidFill>
          <a:ln w="12700" cap="flat">
            <a:noFill/>
            <a:miter lim="400000"/>
          </a:ln>
          <a:effectLst/>
        </p:spPr>
        <p:txBody>
          <a:bodyPr wrap="square" lIns="0" tIns="0" rIns="0" bIns="0" numCol="1" anchor="ctr">
            <a:noAutofit/>
          </a:bodyPr>
          <a:lstStyle/>
          <a:p>
            <a:endParaRPr sz="2100" dirty="0">
              <a:latin typeface="Lato Light" panose="020F0502020204030203" pitchFamily="34" charset="0"/>
            </a:endParaRPr>
          </a:p>
        </p:txBody>
      </p:sp>
      <p:sp>
        <p:nvSpPr>
          <p:cNvPr id="6" name="Shape 2218">
            <a:extLst>
              <a:ext uri="{FF2B5EF4-FFF2-40B4-BE49-F238E27FC236}">
                <a16:creationId xmlns="" xmlns:a16="http://schemas.microsoft.com/office/drawing/2014/main" id="{FA988C01-48FB-7249-9307-8EEE44BB9B21}"/>
              </a:ext>
            </a:extLst>
          </p:cNvPr>
          <p:cNvSpPr/>
          <p:nvPr/>
        </p:nvSpPr>
        <p:spPr>
          <a:xfrm>
            <a:off x="941635" y="2151292"/>
            <a:ext cx="1960244" cy="1509575"/>
          </a:xfrm>
          <a:prstGeom prst="rect">
            <a:avLst/>
          </a:prstGeom>
          <a:solidFill>
            <a:schemeClr val="accent1">
              <a:lumMod val="75000"/>
            </a:schemeClr>
          </a:solidFill>
          <a:ln w="12700" cap="flat">
            <a:noFill/>
            <a:miter lim="400000"/>
          </a:ln>
          <a:effectLst/>
          <a:extLst>
            <a:ext uri="{C572A759-6A51-4108-AA02-DFA0A04FC94B}">
              <ma14:wrappingTextBoxFlag xmlns="" xmlns:ma14="http://schemas.microsoft.com/office/mac/drawingml/2011/main" val="1"/>
            </a:ext>
          </a:extLst>
        </p:spPr>
        <p:txBody>
          <a:bodyPr wrap="square" lIns="112514" tIns="112514" rIns="112514" bIns="112514" numCol="1" anchor="t">
            <a:noAutofit/>
          </a:bodyPr>
          <a:lstStyle>
            <a:lvl1pPr algn="l"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endParaRPr sz="9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7" name="Shape 2219">
            <a:extLst>
              <a:ext uri="{FF2B5EF4-FFF2-40B4-BE49-F238E27FC236}">
                <a16:creationId xmlns="" xmlns:a16="http://schemas.microsoft.com/office/drawing/2014/main" id="{C27A320D-763C-2949-AEA3-E00D43D65245}"/>
              </a:ext>
            </a:extLst>
          </p:cNvPr>
          <p:cNvSpPr/>
          <p:nvPr/>
        </p:nvSpPr>
        <p:spPr>
          <a:xfrm>
            <a:off x="6241489" y="4922604"/>
            <a:ext cx="1960876" cy="1509576"/>
          </a:xfrm>
          <a:prstGeom prst="rect">
            <a:avLst/>
          </a:prstGeom>
          <a:solidFill>
            <a:schemeClr val="accent1">
              <a:lumMod val="60000"/>
              <a:lumOff val="40000"/>
            </a:schemeClr>
          </a:solidFill>
          <a:ln w="12700" cap="flat">
            <a:noFill/>
            <a:miter lim="400000"/>
          </a:ln>
          <a:effectLst/>
          <a:extLst>
            <a:ext uri="{C572A759-6A51-4108-AA02-DFA0A04FC94B}">
              <ma14:wrappingTextBoxFlag xmlns="" xmlns:ma14="http://schemas.microsoft.com/office/mac/drawingml/2011/main" val="1"/>
            </a:ext>
          </a:extLst>
        </p:spPr>
        <p:txBody>
          <a:bodyPr wrap="square" lIns="112514" tIns="112514" rIns="112514" bIns="112514" numCol="1" anchor="t">
            <a:noAutofit/>
          </a:bodyPr>
          <a:lstStyle>
            <a:lvl1pPr algn="l"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endParaRPr sz="9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36" name="TextBox 35">
            <a:extLst>
              <a:ext uri="{FF2B5EF4-FFF2-40B4-BE49-F238E27FC236}">
                <a16:creationId xmlns="" xmlns:a16="http://schemas.microsoft.com/office/drawing/2014/main" id="{51A0BA2D-0EAB-A04C-857E-BBD4EF6272FC}"/>
              </a:ext>
            </a:extLst>
          </p:cNvPr>
          <p:cNvSpPr txBox="1"/>
          <p:nvPr/>
        </p:nvSpPr>
        <p:spPr>
          <a:xfrm>
            <a:off x="692434" y="404664"/>
            <a:ext cx="7759151" cy="715887"/>
          </a:xfrm>
          <a:prstGeom prst="rect">
            <a:avLst/>
          </a:prstGeom>
          <a:noFill/>
        </p:spPr>
        <p:txBody>
          <a:bodyPr wrap="none" lIns="38405" tIns="19202" rIns="38405" bIns="19202" rtlCol="0">
            <a:spAutoFit/>
          </a:bodyPr>
          <a:lstStyle/>
          <a:p>
            <a:pPr algn="ctr"/>
            <a:r>
              <a:rPr lang="en-US" sz="4400" dirty="0" smtClean="0">
                <a:solidFill>
                  <a:srgbClr val="FFFFFF"/>
                </a:solidFill>
                <a:latin typeface="+mj-lt"/>
                <a:ea typeface="+mj-ea"/>
                <a:cs typeface="+mj-cs"/>
              </a:rPr>
              <a:t>LAMP Laboratory Achievements</a:t>
            </a:r>
            <a:endParaRPr lang="en-US" sz="4400" dirty="0">
              <a:solidFill>
                <a:srgbClr val="FFFFFF"/>
              </a:solidFill>
              <a:latin typeface="+mj-lt"/>
              <a:ea typeface="+mj-ea"/>
              <a:cs typeface="+mj-cs"/>
            </a:endParaRPr>
          </a:p>
        </p:txBody>
      </p:sp>
      <p:sp>
        <p:nvSpPr>
          <p:cNvPr id="40" name="Subtitle 2">
            <a:extLst>
              <a:ext uri="{FF2B5EF4-FFF2-40B4-BE49-F238E27FC236}">
                <a16:creationId xmlns="" xmlns:a16="http://schemas.microsoft.com/office/drawing/2014/main" id="{C34A117B-5273-5142-951D-E5D00A9BF07B}"/>
              </a:ext>
            </a:extLst>
          </p:cNvPr>
          <p:cNvSpPr txBox="1">
            <a:spLocks/>
          </p:cNvSpPr>
          <p:nvPr/>
        </p:nvSpPr>
        <p:spPr>
          <a:xfrm>
            <a:off x="941635" y="2366322"/>
            <a:ext cx="1915277" cy="1192941"/>
          </a:xfrm>
          <a:prstGeom prst="rect">
            <a:avLst/>
          </a:prstGeom>
        </p:spPr>
        <p:txBody>
          <a:bodyPr vert="horz" wrap="square" lIns="38405" tIns="19202" rIns="38405" bIns="192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200" dirty="0" smtClean="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LAMP successfully rolled out to all front line staff within the region therefore it was opened to all NHS staff working within the 12 trusts, including community workers</a:t>
            </a:r>
            <a:endParaRPr lang="en-US"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endParaRPr>
          </a:p>
        </p:txBody>
      </p:sp>
      <p:sp>
        <p:nvSpPr>
          <p:cNvPr id="41" name="TextBox 40">
            <a:extLst>
              <a:ext uri="{FF2B5EF4-FFF2-40B4-BE49-F238E27FC236}">
                <a16:creationId xmlns="" xmlns:a16="http://schemas.microsoft.com/office/drawing/2014/main" id="{4B012728-1EC6-814D-934B-9240CFA2AB43}"/>
              </a:ext>
            </a:extLst>
          </p:cNvPr>
          <p:cNvSpPr txBox="1"/>
          <p:nvPr/>
        </p:nvSpPr>
        <p:spPr>
          <a:xfrm>
            <a:off x="1484633" y="2151293"/>
            <a:ext cx="874253" cy="238834"/>
          </a:xfrm>
          <a:prstGeom prst="rect">
            <a:avLst/>
          </a:prstGeom>
          <a:noFill/>
        </p:spPr>
        <p:txBody>
          <a:bodyPr wrap="none" lIns="38405" tIns="19202" rIns="38405" bIns="19202" rtlCol="0" anchor="ctr" anchorCtr="0">
            <a:spAutoFit/>
          </a:bodyPr>
          <a:lstStyle/>
          <a:p>
            <a:pPr algn="ctr"/>
            <a:r>
              <a:rPr lang="en-US" sz="1300" b="1" dirty="0" smtClean="0">
                <a:solidFill>
                  <a:schemeClr val="bg1"/>
                </a:solidFill>
                <a:latin typeface="Poppins" pitchFamily="2" charset="77"/>
                <a:ea typeface="League Spartan" charset="0"/>
                <a:cs typeface="Poppins" pitchFamily="2" charset="77"/>
              </a:rPr>
              <a:t>ROLL OUT</a:t>
            </a:r>
            <a:endParaRPr lang="en-US" sz="1300" b="1" dirty="0">
              <a:solidFill>
                <a:schemeClr val="bg1"/>
              </a:solidFill>
              <a:latin typeface="Poppins" pitchFamily="2" charset="77"/>
              <a:ea typeface="League Spartan" charset="0"/>
              <a:cs typeface="Poppins" pitchFamily="2" charset="77"/>
            </a:endParaRPr>
          </a:p>
        </p:txBody>
      </p:sp>
      <p:sp>
        <p:nvSpPr>
          <p:cNvPr id="42" name="Subtitle 2">
            <a:extLst>
              <a:ext uri="{FF2B5EF4-FFF2-40B4-BE49-F238E27FC236}">
                <a16:creationId xmlns="" xmlns:a16="http://schemas.microsoft.com/office/drawing/2014/main" id="{51C1D6BF-8A22-6C4A-8848-B4E1F2631801}"/>
              </a:ext>
            </a:extLst>
          </p:cNvPr>
          <p:cNvSpPr txBox="1">
            <a:spLocks/>
          </p:cNvSpPr>
          <p:nvPr/>
        </p:nvSpPr>
        <p:spPr>
          <a:xfrm>
            <a:off x="6321533" y="1673035"/>
            <a:ext cx="1811743" cy="1185503"/>
          </a:xfrm>
          <a:prstGeom prst="rect">
            <a:avLst/>
          </a:prstGeom>
        </p:spPr>
        <p:txBody>
          <a:bodyPr vert="horz" wrap="square" lIns="38405" tIns="19202" rIns="38405" bIns="192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200" dirty="0" smtClean="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The LCL LAMP laboratory was the first lab in the country to ‘go live’ with the approval and sign off of the national team in January 2021</a:t>
            </a:r>
            <a:endParaRPr lang="en-US"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endParaRPr>
          </a:p>
        </p:txBody>
      </p:sp>
      <p:sp>
        <p:nvSpPr>
          <p:cNvPr id="43" name="TextBox 42">
            <a:extLst>
              <a:ext uri="{FF2B5EF4-FFF2-40B4-BE49-F238E27FC236}">
                <a16:creationId xmlns="" xmlns:a16="http://schemas.microsoft.com/office/drawing/2014/main" id="{0AB3E124-B4DB-9948-8B48-4192DB2FD8D8}"/>
              </a:ext>
            </a:extLst>
          </p:cNvPr>
          <p:cNvSpPr txBox="1"/>
          <p:nvPr/>
        </p:nvSpPr>
        <p:spPr>
          <a:xfrm>
            <a:off x="6874435" y="1420569"/>
            <a:ext cx="705937" cy="238834"/>
          </a:xfrm>
          <a:prstGeom prst="rect">
            <a:avLst/>
          </a:prstGeom>
          <a:noFill/>
        </p:spPr>
        <p:txBody>
          <a:bodyPr wrap="none" lIns="38405" tIns="19202" rIns="38405" bIns="19202" rtlCol="0" anchor="ctr" anchorCtr="0">
            <a:spAutoFit/>
          </a:bodyPr>
          <a:lstStyle/>
          <a:p>
            <a:pPr algn="ctr"/>
            <a:r>
              <a:rPr lang="en-US" sz="1300" b="1" dirty="0" smtClean="0">
                <a:solidFill>
                  <a:schemeClr val="bg1"/>
                </a:solidFill>
                <a:latin typeface="Poppins" pitchFamily="2" charset="77"/>
                <a:ea typeface="League Spartan" charset="0"/>
                <a:cs typeface="Poppins" pitchFamily="2" charset="77"/>
              </a:rPr>
              <a:t>GO LIVE</a:t>
            </a:r>
            <a:endParaRPr lang="en-US" sz="1300" b="1" dirty="0">
              <a:solidFill>
                <a:schemeClr val="bg1"/>
              </a:solidFill>
              <a:latin typeface="Poppins" pitchFamily="2" charset="77"/>
              <a:ea typeface="League Spartan" charset="0"/>
              <a:cs typeface="Poppins" pitchFamily="2" charset="77"/>
            </a:endParaRPr>
          </a:p>
        </p:txBody>
      </p:sp>
      <p:sp>
        <p:nvSpPr>
          <p:cNvPr id="44" name="Subtitle 2">
            <a:extLst>
              <a:ext uri="{FF2B5EF4-FFF2-40B4-BE49-F238E27FC236}">
                <a16:creationId xmlns="" xmlns:a16="http://schemas.microsoft.com/office/drawing/2014/main" id="{5D969E6F-F165-7E44-B643-8783876F2959}"/>
              </a:ext>
            </a:extLst>
          </p:cNvPr>
          <p:cNvSpPr txBox="1">
            <a:spLocks/>
          </p:cNvSpPr>
          <p:nvPr/>
        </p:nvSpPr>
        <p:spPr>
          <a:xfrm>
            <a:off x="6314491" y="5200477"/>
            <a:ext cx="1811743" cy="1000581"/>
          </a:xfrm>
          <a:prstGeom prst="rect">
            <a:avLst/>
          </a:prstGeom>
        </p:spPr>
        <p:txBody>
          <a:bodyPr vert="horz" wrap="square" lIns="38405" tIns="19202" rIns="38405" bIns="192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200" dirty="0" smtClean="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We have now been nominated for LUFT Team of the Year and the CSO “</a:t>
            </a:r>
            <a:r>
              <a:rPr lang="en-GB"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Excellence </a:t>
            </a:r>
            <a:r>
              <a:rPr lang="en-GB"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in </a:t>
            </a:r>
            <a:r>
              <a:rPr lang="en-GB"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Healthcare” Awards</a:t>
            </a:r>
            <a:endParaRPr lang="en-US"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endParaRPr>
          </a:p>
        </p:txBody>
      </p:sp>
      <p:sp>
        <p:nvSpPr>
          <p:cNvPr id="45" name="TextBox 44">
            <a:extLst>
              <a:ext uri="{FF2B5EF4-FFF2-40B4-BE49-F238E27FC236}">
                <a16:creationId xmlns="" xmlns:a16="http://schemas.microsoft.com/office/drawing/2014/main" id="{B1EDD5A3-58F1-9B41-A3AD-DC31F0648F70}"/>
              </a:ext>
            </a:extLst>
          </p:cNvPr>
          <p:cNvSpPr txBox="1"/>
          <p:nvPr/>
        </p:nvSpPr>
        <p:spPr>
          <a:xfrm>
            <a:off x="6253596" y="4968526"/>
            <a:ext cx="1980325" cy="238834"/>
          </a:xfrm>
          <a:prstGeom prst="rect">
            <a:avLst/>
          </a:prstGeom>
          <a:noFill/>
        </p:spPr>
        <p:txBody>
          <a:bodyPr wrap="none" lIns="38405" tIns="19202" rIns="38405" bIns="19202" rtlCol="0" anchor="ctr" anchorCtr="0">
            <a:spAutoFit/>
          </a:bodyPr>
          <a:lstStyle/>
          <a:p>
            <a:pPr algn="ctr"/>
            <a:r>
              <a:rPr lang="en-US" sz="1300" b="1" dirty="0" smtClean="0">
                <a:solidFill>
                  <a:schemeClr val="bg1"/>
                </a:solidFill>
                <a:latin typeface="Poppins" pitchFamily="2" charset="77"/>
                <a:ea typeface="League Spartan" charset="0"/>
                <a:cs typeface="Poppins" pitchFamily="2" charset="77"/>
              </a:rPr>
              <a:t>AWARD NOMINATIONS</a:t>
            </a:r>
            <a:endParaRPr lang="en-US" sz="1300" b="1" dirty="0">
              <a:solidFill>
                <a:schemeClr val="bg1"/>
              </a:solidFill>
              <a:latin typeface="Poppins" pitchFamily="2" charset="77"/>
              <a:ea typeface="League Spartan" charset="0"/>
              <a:cs typeface="Poppins" pitchFamily="2" charset="77"/>
            </a:endParaRPr>
          </a:p>
        </p:txBody>
      </p:sp>
      <p:sp>
        <p:nvSpPr>
          <p:cNvPr id="46" name="TextBox 45">
            <a:extLst>
              <a:ext uri="{FF2B5EF4-FFF2-40B4-BE49-F238E27FC236}">
                <a16:creationId xmlns="" xmlns:a16="http://schemas.microsoft.com/office/drawing/2014/main" id="{BFD4261B-9345-EB43-B857-E9C856A43CF1}"/>
              </a:ext>
            </a:extLst>
          </p:cNvPr>
          <p:cNvSpPr txBox="1"/>
          <p:nvPr/>
        </p:nvSpPr>
        <p:spPr>
          <a:xfrm>
            <a:off x="5475642" y="1869062"/>
            <a:ext cx="435030" cy="192667"/>
          </a:xfrm>
          <a:prstGeom prst="rect">
            <a:avLst/>
          </a:prstGeom>
          <a:noFill/>
        </p:spPr>
        <p:txBody>
          <a:bodyPr wrap="none" lIns="38405" tIns="19202" rIns="38405" bIns="19202" rtlCol="0" anchor="ctr" anchorCtr="0">
            <a:spAutoFit/>
          </a:bodyPr>
          <a:lstStyle/>
          <a:p>
            <a:pPr algn="ctr"/>
            <a:r>
              <a:rPr lang="en-US" sz="1000" b="1" dirty="0" smtClean="0">
                <a:solidFill>
                  <a:schemeClr val="bg1"/>
                </a:solidFill>
                <a:latin typeface="Poppins" pitchFamily="2" charset="77"/>
                <a:ea typeface="League Spartan" charset="0"/>
                <a:cs typeface="Poppins" pitchFamily="2" charset="77"/>
              </a:rPr>
              <a:t>LAMP</a:t>
            </a:r>
            <a:endParaRPr lang="en-US" sz="1000" b="1" dirty="0">
              <a:solidFill>
                <a:schemeClr val="bg1"/>
              </a:solidFill>
              <a:latin typeface="Poppins" pitchFamily="2" charset="77"/>
              <a:ea typeface="League Spartan" charset="0"/>
              <a:cs typeface="Poppins" pitchFamily="2" charset="77"/>
            </a:endParaRPr>
          </a:p>
        </p:txBody>
      </p:sp>
      <p:sp>
        <p:nvSpPr>
          <p:cNvPr id="47" name="TextBox 46">
            <a:extLst>
              <a:ext uri="{FF2B5EF4-FFF2-40B4-BE49-F238E27FC236}">
                <a16:creationId xmlns="" xmlns:a16="http://schemas.microsoft.com/office/drawing/2014/main" id="{78DCC0E6-5C4E-F240-9C9C-9D3A432A208B}"/>
              </a:ext>
            </a:extLst>
          </p:cNvPr>
          <p:cNvSpPr txBox="1"/>
          <p:nvPr/>
        </p:nvSpPr>
        <p:spPr>
          <a:xfrm>
            <a:off x="5294503" y="5337675"/>
            <a:ext cx="616169" cy="192667"/>
          </a:xfrm>
          <a:prstGeom prst="rect">
            <a:avLst/>
          </a:prstGeom>
          <a:noFill/>
        </p:spPr>
        <p:txBody>
          <a:bodyPr wrap="none" lIns="38405" tIns="19202" rIns="38405" bIns="19202" rtlCol="0" anchor="ctr" anchorCtr="0">
            <a:spAutoFit/>
          </a:bodyPr>
          <a:lstStyle/>
          <a:p>
            <a:r>
              <a:rPr lang="en-US" sz="1000" b="1" dirty="0" smtClean="0">
                <a:solidFill>
                  <a:schemeClr val="bg1"/>
                </a:solidFill>
                <a:latin typeface="Poppins" pitchFamily="2" charset="77"/>
                <a:ea typeface="League Spartan" charset="0"/>
                <a:cs typeface="Poppins" pitchFamily="2" charset="77"/>
              </a:rPr>
              <a:t>SUCCESS</a:t>
            </a:r>
            <a:endParaRPr lang="en-US" sz="1000" b="1" dirty="0">
              <a:solidFill>
                <a:schemeClr val="bg1"/>
              </a:solidFill>
              <a:latin typeface="Poppins" pitchFamily="2" charset="77"/>
              <a:ea typeface="League Spartan" charset="0"/>
              <a:cs typeface="Poppins" pitchFamily="2" charset="77"/>
            </a:endParaRPr>
          </a:p>
        </p:txBody>
      </p:sp>
      <p:sp>
        <p:nvSpPr>
          <p:cNvPr id="49" name="TextBox 48">
            <a:extLst>
              <a:ext uri="{FF2B5EF4-FFF2-40B4-BE49-F238E27FC236}">
                <a16:creationId xmlns="" xmlns:a16="http://schemas.microsoft.com/office/drawing/2014/main" id="{4B5E6F04-DB6A-374B-92DE-876B1E565405}"/>
              </a:ext>
            </a:extLst>
          </p:cNvPr>
          <p:cNvSpPr txBox="1"/>
          <p:nvPr/>
        </p:nvSpPr>
        <p:spPr>
          <a:xfrm>
            <a:off x="3423944" y="2915720"/>
            <a:ext cx="534416" cy="346556"/>
          </a:xfrm>
          <a:prstGeom prst="rect">
            <a:avLst/>
          </a:prstGeom>
          <a:noFill/>
        </p:spPr>
        <p:txBody>
          <a:bodyPr wrap="none" lIns="38405" tIns="19202" rIns="38405" bIns="19202" rtlCol="0" anchor="ctr" anchorCtr="0">
            <a:spAutoFit/>
          </a:bodyPr>
          <a:lstStyle/>
          <a:p>
            <a:pPr algn="ctr"/>
            <a:r>
              <a:rPr lang="en-US" sz="1000" b="1" dirty="0" smtClean="0">
                <a:solidFill>
                  <a:schemeClr val="bg1"/>
                </a:solidFill>
                <a:latin typeface="Poppins" pitchFamily="2" charset="77"/>
                <a:ea typeface="League Spartan" charset="0"/>
                <a:cs typeface="Poppins" pitchFamily="2" charset="77"/>
              </a:rPr>
              <a:t>KEEP</a:t>
            </a:r>
            <a:br>
              <a:rPr lang="en-US" sz="1000" b="1" dirty="0" smtClean="0">
                <a:solidFill>
                  <a:schemeClr val="bg1"/>
                </a:solidFill>
                <a:latin typeface="Poppins" pitchFamily="2" charset="77"/>
                <a:ea typeface="League Spartan" charset="0"/>
                <a:cs typeface="Poppins" pitchFamily="2" charset="77"/>
              </a:rPr>
            </a:br>
            <a:r>
              <a:rPr lang="en-US" sz="1000" b="1" dirty="0" smtClean="0">
                <a:solidFill>
                  <a:schemeClr val="bg1"/>
                </a:solidFill>
                <a:latin typeface="Poppins" pitchFamily="2" charset="77"/>
                <a:ea typeface="League Spartan" charset="0"/>
                <a:cs typeface="Poppins" pitchFamily="2" charset="77"/>
              </a:rPr>
              <a:t> GOING</a:t>
            </a:r>
            <a:endParaRPr lang="en-US" sz="1000" b="1" dirty="0">
              <a:solidFill>
                <a:schemeClr val="bg1"/>
              </a:solidFill>
              <a:latin typeface="Poppins" pitchFamily="2" charset="77"/>
              <a:ea typeface="League Spartan" charset="0"/>
              <a:cs typeface="Poppins" pitchFamily="2" charset="77"/>
            </a:endParaRPr>
          </a:p>
        </p:txBody>
      </p:sp>
      <p:sp>
        <p:nvSpPr>
          <p:cNvPr id="39" name="Shape 2212">
            <a:extLst>
              <a:ext uri="{FF2B5EF4-FFF2-40B4-BE49-F238E27FC236}">
                <a16:creationId xmlns="" xmlns:a16="http://schemas.microsoft.com/office/drawing/2014/main" id="{8EF9D74A-E1F6-274F-9874-8D454E5DCDEA}"/>
              </a:ext>
            </a:extLst>
          </p:cNvPr>
          <p:cNvSpPr/>
          <p:nvPr/>
        </p:nvSpPr>
        <p:spPr>
          <a:xfrm>
            <a:off x="4266541" y="3756386"/>
            <a:ext cx="755505" cy="817664"/>
          </a:xfrm>
          <a:custGeom>
            <a:avLst/>
            <a:gdLst/>
            <a:ahLst/>
            <a:cxnLst>
              <a:cxn ang="0">
                <a:pos x="wd2" y="hd2"/>
              </a:cxn>
              <a:cxn ang="5400000">
                <a:pos x="wd2" y="hd2"/>
              </a:cxn>
              <a:cxn ang="10800000">
                <a:pos x="wd2" y="hd2"/>
              </a:cxn>
              <a:cxn ang="16200000">
                <a:pos x="wd2" y="hd2"/>
              </a:cxn>
            </a:cxnLst>
            <a:rect l="0" t="0" r="r" b="b"/>
            <a:pathLst>
              <a:path w="21600" h="21600" extrusionOk="0">
                <a:moveTo>
                  <a:pt x="10501" y="0"/>
                </a:moveTo>
                <a:lnTo>
                  <a:pt x="11100" y="0"/>
                </a:lnTo>
                <a:cubicBezTo>
                  <a:pt x="16899" y="0"/>
                  <a:pt x="21600" y="4702"/>
                  <a:pt x="21600" y="10500"/>
                </a:cubicBezTo>
                <a:lnTo>
                  <a:pt x="21600" y="11100"/>
                </a:lnTo>
                <a:cubicBezTo>
                  <a:pt x="21600" y="16898"/>
                  <a:pt x="16899" y="21600"/>
                  <a:pt x="11100" y="21600"/>
                </a:cubicBezTo>
                <a:lnTo>
                  <a:pt x="10501" y="21600"/>
                </a:lnTo>
                <a:cubicBezTo>
                  <a:pt x="4702" y="21600"/>
                  <a:pt x="0" y="16898"/>
                  <a:pt x="0" y="11100"/>
                </a:cubicBezTo>
                <a:lnTo>
                  <a:pt x="0" y="10500"/>
                </a:lnTo>
                <a:cubicBezTo>
                  <a:pt x="0" y="4702"/>
                  <a:pt x="4702" y="0"/>
                  <a:pt x="10501" y="0"/>
                </a:cubicBezTo>
                <a:cubicBezTo>
                  <a:pt x="10501" y="0"/>
                  <a:pt x="10501" y="0"/>
                  <a:pt x="10501" y="0"/>
                </a:cubicBezTo>
                <a:close/>
              </a:path>
            </a:pathLst>
          </a:custGeom>
          <a:solidFill>
            <a:schemeClr val="accent2">
              <a:lumMod val="75000"/>
            </a:schemeClr>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endParaRPr sz="15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48" name="TextBox 47">
            <a:extLst>
              <a:ext uri="{FF2B5EF4-FFF2-40B4-BE49-F238E27FC236}">
                <a16:creationId xmlns="" xmlns:a16="http://schemas.microsoft.com/office/drawing/2014/main" id="{116BE444-CDC5-0D42-A19E-903781549C3F}"/>
              </a:ext>
            </a:extLst>
          </p:cNvPr>
          <p:cNvSpPr txBox="1"/>
          <p:nvPr/>
        </p:nvSpPr>
        <p:spPr>
          <a:xfrm>
            <a:off x="4331794" y="3991940"/>
            <a:ext cx="601742" cy="346556"/>
          </a:xfrm>
          <a:prstGeom prst="rect">
            <a:avLst/>
          </a:prstGeom>
          <a:noFill/>
        </p:spPr>
        <p:txBody>
          <a:bodyPr wrap="none" lIns="38405" tIns="19202" rIns="38405" bIns="19202" rtlCol="0" anchor="ctr" anchorCtr="0">
            <a:spAutoFit/>
          </a:bodyPr>
          <a:lstStyle/>
          <a:p>
            <a:pPr algn="ctr"/>
            <a:r>
              <a:rPr lang="en-US" sz="1000" b="1" dirty="0" smtClean="0">
                <a:solidFill>
                  <a:schemeClr val="bg1"/>
                </a:solidFill>
                <a:latin typeface="Poppins" pitchFamily="2" charset="77"/>
                <a:ea typeface="League Spartan" charset="0"/>
                <a:cs typeface="Poppins" pitchFamily="2" charset="77"/>
              </a:rPr>
              <a:t>ALMOST</a:t>
            </a:r>
            <a:br>
              <a:rPr lang="en-US" sz="1000" b="1" dirty="0" smtClean="0">
                <a:solidFill>
                  <a:schemeClr val="bg1"/>
                </a:solidFill>
                <a:latin typeface="Poppins" pitchFamily="2" charset="77"/>
                <a:ea typeface="League Spartan" charset="0"/>
                <a:cs typeface="Poppins" pitchFamily="2" charset="77"/>
              </a:rPr>
            </a:br>
            <a:r>
              <a:rPr lang="en-US" sz="1000" b="1" dirty="0" smtClean="0">
                <a:solidFill>
                  <a:schemeClr val="bg1"/>
                </a:solidFill>
                <a:latin typeface="Poppins" pitchFamily="2" charset="77"/>
                <a:ea typeface="League Spartan" charset="0"/>
                <a:cs typeface="Poppins" pitchFamily="2" charset="77"/>
              </a:rPr>
              <a:t>THERE</a:t>
            </a:r>
            <a:endParaRPr lang="en-US" sz="1000" b="1" dirty="0">
              <a:solidFill>
                <a:schemeClr val="bg1"/>
              </a:solidFill>
              <a:latin typeface="Poppins" pitchFamily="2" charset="77"/>
              <a:ea typeface="League Spartan" charset="0"/>
              <a:cs typeface="Poppins" pitchFamily="2" charset="77"/>
            </a:endParaRPr>
          </a:p>
        </p:txBody>
      </p:sp>
      <p:grpSp>
        <p:nvGrpSpPr>
          <p:cNvPr id="2" name="Group 1"/>
          <p:cNvGrpSpPr/>
          <p:nvPr/>
        </p:nvGrpSpPr>
        <p:grpSpPr>
          <a:xfrm>
            <a:off x="5805293" y="3176863"/>
            <a:ext cx="1960877" cy="1537310"/>
            <a:chOff x="918835" y="4246349"/>
            <a:chExt cx="1960877" cy="1537310"/>
          </a:xfrm>
        </p:grpSpPr>
        <p:sp>
          <p:nvSpPr>
            <p:cNvPr id="50" name="Shape 2203">
              <a:extLst>
                <a:ext uri="{FF2B5EF4-FFF2-40B4-BE49-F238E27FC236}">
                  <a16:creationId xmlns="" xmlns:a16="http://schemas.microsoft.com/office/drawing/2014/main" id="{D2003E2F-1693-B54C-8FA3-C6EF1AC76823}"/>
                </a:ext>
              </a:extLst>
            </p:cNvPr>
            <p:cNvSpPr/>
            <p:nvPr/>
          </p:nvSpPr>
          <p:spPr>
            <a:xfrm>
              <a:off x="918835" y="4255167"/>
              <a:ext cx="1960876" cy="1509575"/>
            </a:xfrm>
            <a:prstGeom prst="rect">
              <a:avLst/>
            </a:prstGeom>
            <a:solidFill>
              <a:schemeClr val="accent2">
                <a:lumMod val="60000"/>
                <a:lumOff val="40000"/>
              </a:schemeClr>
            </a:solidFill>
            <a:ln w="12700" cap="flat">
              <a:noFill/>
              <a:miter lim="400000"/>
            </a:ln>
            <a:effectLst/>
            <a:extLst>
              <a:ext uri="{C572A759-6A51-4108-AA02-DFA0A04FC94B}">
                <ma14:wrappingTextBoxFlag xmlns="" xmlns:ma14="http://schemas.microsoft.com/office/mac/drawingml/2011/main" val="1"/>
              </a:ext>
            </a:extLst>
          </p:spPr>
          <p:txBody>
            <a:bodyPr wrap="square" lIns="112514" tIns="112514" rIns="112514" bIns="112514" numCol="1" anchor="t">
              <a:noAutofit/>
            </a:bodyPr>
            <a:lstStyle>
              <a:lvl1pPr algn="l"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endParaRPr sz="9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51" name="TextBox 50">
              <a:extLst>
                <a:ext uri="{FF2B5EF4-FFF2-40B4-BE49-F238E27FC236}">
                  <a16:creationId xmlns="" xmlns:a16="http://schemas.microsoft.com/office/drawing/2014/main" id="{4B012728-1EC6-814D-934B-9240CFA2AB43}"/>
                </a:ext>
              </a:extLst>
            </p:cNvPr>
            <p:cNvSpPr txBox="1"/>
            <p:nvPr/>
          </p:nvSpPr>
          <p:spPr>
            <a:xfrm>
              <a:off x="1261792" y="4246349"/>
              <a:ext cx="1225310" cy="238834"/>
            </a:xfrm>
            <a:prstGeom prst="rect">
              <a:avLst/>
            </a:prstGeom>
            <a:noFill/>
          </p:spPr>
          <p:txBody>
            <a:bodyPr wrap="none" lIns="38405" tIns="19202" rIns="38405" bIns="19202" rtlCol="0" anchor="ctr" anchorCtr="0">
              <a:spAutoFit/>
            </a:bodyPr>
            <a:lstStyle/>
            <a:p>
              <a:pPr algn="ctr"/>
              <a:r>
                <a:rPr lang="en-US" sz="1300" b="1" dirty="0" smtClean="0">
                  <a:solidFill>
                    <a:schemeClr val="bg1"/>
                  </a:solidFill>
                  <a:latin typeface="Poppins" pitchFamily="2" charset="77"/>
                  <a:ea typeface="League Spartan" charset="0"/>
                  <a:cs typeface="Poppins" pitchFamily="2" charset="77"/>
                </a:rPr>
                <a:t>AUTOMATION</a:t>
              </a:r>
              <a:endParaRPr lang="en-US" sz="1300" b="1" dirty="0">
                <a:solidFill>
                  <a:schemeClr val="bg1"/>
                </a:solidFill>
                <a:latin typeface="Poppins" pitchFamily="2" charset="77"/>
                <a:ea typeface="League Spartan" charset="0"/>
                <a:cs typeface="Poppins" pitchFamily="2" charset="77"/>
              </a:endParaRPr>
            </a:p>
          </p:txBody>
        </p:sp>
        <p:sp>
          <p:nvSpPr>
            <p:cNvPr id="52" name="Subtitle 2">
              <a:extLst>
                <a:ext uri="{FF2B5EF4-FFF2-40B4-BE49-F238E27FC236}">
                  <a16:creationId xmlns="" xmlns:a16="http://schemas.microsoft.com/office/drawing/2014/main" id="{C34A117B-5273-5142-951D-E5D00A9BF07B}"/>
                </a:ext>
              </a:extLst>
            </p:cNvPr>
            <p:cNvSpPr txBox="1">
              <a:spLocks/>
            </p:cNvSpPr>
            <p:nvPr/>
          </p:nvSpPr>
          <p:spPr>
            <a:xfrm>
              <a:off x="918836" y="4398357"/>
              <a:ext cx="1960876" cy="1385302"/>
            </a:xfrm>
            <a:prstGeom prst="rect">
              <a:avLst/>
            </a:prstGeom>
          </p:spPr>
          <p:txBody>
            <a:bodyPr vert="horz" wrap="square" lIns="38405" tIns="19202" rIns="38405" bIns="192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200" dirty="0" smtClean="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Due to the success of the lab and the ever growing numbers of samples we were asked to be a pilot site for the </a:t>
              </a:r>
              <a:r>
                <a:rPr lang="en-US" sz="1200" dirty="0" smtClean="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robotic </a:t>
              </a:r>
              <a:r>
                <a:rPr lang="en-US" sz="1200" dirty="0" smtClean="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automation, which is now being implemented in LAMP labs across the country</a:t>
              </a:r>
              <a:endParaRPr lang="en-US"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endParaRPr>
            </a:p>
          </p:txBody>
        </p:sp>
      </p:grpSp>
      <p:sp>
        <p:nvSpPr>
          <p:cNvPr id="53" name="Shape 2218">
            <a:extLst>
              <a:ext uri="{FF2B5EF4-FFF2-40B4-BE49-F238E27FC236}">
                <a16:creationId xmlns="" xmlns:a16="http://schemas.microsoft.com/office/drawing/2014/main" id="{FA988C01-48FB-7249-9307-8EEE44BB9B21}"/>
              </a:ext>
            </a:extLst>
          </p:cNvPr>
          <p:cNvSpPr/>
          <p:nvPr/>
        </p:nvSpPr>
        <p:spPr>
          <a:xfrm>
            <a:off x="896668" y="4382381"/>
            <a:ext cx="1960244" cy="1509575"/>
          </a:xfrm>
          <a:prstGeom prst="rect">
            <a:avLst/>
          </a:prstGeom>
          <a:solidFill>
            <a:schemeClr val="tx2">
              <a:lumMod val="75000"/>
            </a:schemeClr>
          </a:solidFill>
          <a:ln w="12700" cap="flat">
            <a:noFill/>
            <a:miter lim="400000"/>
          </a:ln>
          <a:effectLst/>
          <a:extLst>
            <a:ext uri="{C572A759-6A51-4108-AA02-DFA0A04FC94B}">
              <ma14:wrappingTextBoxFlag xmlns="" xmlns:ma14="http://schemas.microsoft.com/office/mac/drawingml/2011/main" val="1"/>
            </a:ext>
          </a:extLst>
        </p:spPr>
        <p:txBody>
          <a:bodyPr wrap="square" lIns="112514" tIns="112514" rIns="112514" bIns="112514" numCol="1" anchor="t">
            <a:noAutofit/>
          </a:bodyPr>
          <a:lstStyle>
            <a:lvl1pPr algn="l"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endParaRPr sz="9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54" name="TextBox 53">
            <a:extLst>
              <a:ext uri="{FF2B5EF4-FFF2-40B4-BE49-F238E27FC236}">
                <a16:creationId xmlns="" xmlns:a16="http://schemas.microsoft.com/office/drawing/2014/main" id="{4B012728-1EC6-814D-934B-9240CFA2AB43}"/>
              </a:ext>
            </a:extLst>
          </p:cNvPr>
          <p:cNvSpPr txBox="1"/>
          <p:nvPr/>
        </p:nvSpPr>
        <p:spPr>
          <a:xfrm>
            <a:off x="1211239" y="4424521"/>
            <a:ext cx="1331108" cy="238834"/>
          </a:xfrm>
          <a:prstGeom prst="rect">
            <a:avLst/>
          </a:prstGeom>
          <a:noFill/>
        </p:spPr>
        <p:txBody>
          <a:bodyPr wrap="none" lIns="38405" tIns="19202" rIns="38405" bIns="19202" rtlCol="0" anchor="ctr" anchorCtr="0">
            <a:spAutoFit/>
          </a:bodyPr>
          <a:lstStyle/>
          <a:p>
            <a:pPr algn="ctr"/>
            <a:r>
              <a:rPr lang="en-US" sz="1300" b="1" dirty="0" smtClean="0">
                <a:solidFill>
                  <a:schemeClr val="bg1"/>
                </a:solidFill>
                <a:latin typeface="Poppins" pitchFamily="2" charset="77"/>
                <a:ea typeface="League Spartan" charset="0"/>
                <a:cs typeface="Poppins" pitchFamily="2" charset="77"/>
              </a:rPr>
              <a:t>BEST LAMP LAB</a:t>
            </a:r>
            <a:endParaRPr lang="en-US" sz="1300" b="1" dirty="0">
              <a:solidFill>
                <a:schemeClr val="bg1"/>
              </a:solidFill>
              <a:latin typeface="Poppins" pitchFamily="2" charset="77"/>
              <a:ea typeface="League Spartan" charset="0"/>
              <a:cs typeface="Poppins" pitchFamily="2" charset="77"/>
            </a:endParaRPr>
          </a:p>
        </p:txBody>
      </p:sp>
      <p:sp>
        <p:nvSpPr>
          <p:cNvPr id="55" name="Subtitle 2">
            <a:extLst>
              <a:ext uri="{FF2B5EF4-FFF2-40B4-BE49-F238E27FC236}">
                <a16:creationId xmlns="" xmlns:a16="http://schemas.microsoft.com/office/drawing/2014/main" id="{C34A117B-5273-5142-951D-E5D00A9BF07B}"/>
              </a:ext>
            </a:extLst>
          </p:cNvPr>
          <p:cNvSpPr txBox="1">
            <a:spLocks/>
          </p:cNvSpPr>
          <p:nvPr/>
        </p:nvSpPr>
        <p:spPr>
          <a:xfrm>
            <a:off x="911004" y="4663355"/>
            <a:ext cx="1915277" cy="1192941"/>
          </a:xfrm>
          <a:prstGeom prst="rect">
            <a:avLst/>
          </a:prstGeom>
        </p:spPr>
        <p:txBody>
          <a:bodyPr vert="horz" wrap="square" lIns="38405" tIns="19202" rIns="38405" bIns="192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200" dirty="0" smtClean="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Since going live the LCL LAMP Laboratory is the largest laboratory of its kind processing the most samples and paving the way for other laboratories in the country</a:t>
            </a:r>
            <a:endParaRPr lang="en-US"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4382840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645</TotalTime>
  <Words>548</Words>
  <Application>Microsoft Office PowerPoint</Application>
  <PresentationFormat>On-screen Show (4:3)</PresentationFormat>
  <Paragraphs>34</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Waveform</vt:lpstr>
      <vt:lpstr>Liverpool Clinical Laboratories  COVID LAMP Laboratory</vt:lpstr>
      <vt:lpstr>PowerPoint Presentation</vt:lpstr>
      <vt:lpstr>Creation of the LAMP Laboratory</vt:lpstr>
      <vt:lpstr>Workforce behind LAMP</vt:lpstr>
      <vt:lpstr>PowerPoint Presentation</vt:lpstr>
    </vt:vector>
  </TitlesOfParts>
  <Company>RLBUHT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Liverpool Clinical Laboratories  COVID LAMP Laboratory</dc:title>
  <dc:creator>Larne Emma (RQ6) RLBUHT</dc:creator>
  <cp:lastModifiedBy>Larne Emma (RQ6) RLBUHT</cp:lastModifiedBy>
  <cp:revision>18</cp:revision>
  <dcterms:created xsi:type="dcterms:W3CDTF">2021-09-30T07:39:10Z</dcterms:created>
  <dcterms:modified xsi:type="dcterms:W3CDTF">2021-09-30T18:24:40Z</dcterms:modified>
</cp:coreProperties>
</file>